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Book Antiqua"/>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1" roundtripDataSignature="AMtx7mgdbRi9SrUbb7Nt0x3/G0DgbFQz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BookAntiqua-bold.fntdata"/><Relationship Id="rId23" Type="http://schemas.openxmlformats.org/officeDocument/2006/relationships/font" Target="fonts/BookAntiqu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ookAntiqua-boldItalic.fntdata"/><Relationship Id="rId25" Type="http://schemas.openxmlformats.org/officeDocument/2006/relationships/font" Target="fonts/BookAntiqua-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1" name="Shape 11"/>
        <p:cNvGrpSpPr/>
        <p:nvPr/>
      </p:nvGrpSpPr>
      <p:grpSpPr>
        <a:xfrm>
          <a:off x="0" y="0"/>
          <a:ext cx="0" cy="0"/>
          <a:chOff x="0" y="0"/>
          <a:chExt cx="0" cy="0"/>
        </a:xfrm>
      </p:grpSpPr>
      <p:sp>
        <p:nvSpPr>
          <p:cNvPr id="12" name="Google Shape;1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7" name="Shape 17"/>
        <p:cNvGrpSpPr/>
        <p:nvPr/>
      </p:nvGrpSpPr>
      <p:grpSpPr>
        <a:xfrm>
          <a:off x="0" y="0"/>
          <a:ext cx="0" cy="0"/>
          <a:chOff x="0" y="0"/>
          <a:chExt cx="0" cy="0"/>
        </a:xfrm>
      </p:grpSpPr>
      <p:sp>
        <p:nvSpPr>
          <p:cNvPr id="18" name="Google Shape;18;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87" name="Google Shape;87;p1"/>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88" name="Google Shape;88;p1"/>
          <p:cNvSpPr txBox="1"/>
          <p:nvPr>
            <p:ph idx="1" type="body"/>
          </p:nvPr>
        </p:nvSpPr>
        <p:spPr>
          <a:xfrm>
            <a:off x="864080" y="1639019"/>
            <a:ext cx="10515600" cy="4900254"/>
          </a:xfrm>
          <a:prstGeom prst="rect">
            <a:avLst/>
          </a:prstGeom>
          <a:noFill/>
          <a:ln>
            <a:noFill/>
          </a:ln>
        </p:spPr>
        <p:txBody>
          <a:bodyPr anchorCtr="0" anchor="t" bIns="45700" lIns="91425" spcFirstLastPara="1" rIns="91425" wrap="square" tIns="45700">
            <a:normAutofit/>
          </a:bodyPr>
          <a:lstStyle/>
          <a:p>
            <a:pPr indent="-228600" lvl="1" marL="685800" rtl="0" algn="ctr">
              <a:lnSpc>
                <a:spcPct val="80000"/>
              </a:lnSpc>
              <a:spcBef>
                <a:spcPts val="0"/>
              </a:spcBef>
              <a:spcAft>
                <a:spcPts val="0"/>
              </a:spcAft>
              <a:buClr>
                <a:srgbClr val="008080"/>
              </a:buClr>
              <a:buSzPts val="4000"/>
              <a:buNone/>
            </a:pPr>
            <a:r>
              <a:rPr b="1" lang="fr-FR" sz="4000">
                <a:solidFill>
                  <a:schemeClr val="accent2"/>
                </a:solidFill>
                <a:latin typeface="Times New Roman"/>
                <a:ea typeface="Times New Roman"/>
                <a:cs typeface="Times New Roman"/>
                <a:sym typeface="Times New Roman"/>
              </a:rPr>
              <a:t>Indices Statistiques</a:t>
            </a:r>
            <a:endParaRPr/>
          </a:p>
          <a:p>
            <a:pPr indent="-228600" lvl="1" marL="685800" rtl="0" algn="ctr">
              <a:lnSpc>
                <a:spcPct val="80000"/>
              </a:lnSpc>
              <a:spcBef>
                <a:spcPts val="500"/>
              </a:spcBef>
              <a:spcAft>
                <a:spcPts val="0"/>
              </a:spcAft>
              <a:buClr>
                <a:srgbClr val="008080"/>
              </a:buClr>
              <a:buSzPts val="4000"/>
              <a:buNone/>
            </a:pPr>
            <a:r>
              <a:t/>
            </a:r>
            <a:endParaRPr b="1" sz="4000">
              <a:solidFill>
                <a:schemeClr val="accent2"/>
              </a:solidFill>
              <a:latin typeface="Times New Roman"/>
              <a:ea typeface="Times New Roman"/>
              <a:cs typeface="Times New Roman"/>
              <a:sym typeface="Times New Roman"/>
            </a:endParaRPr>
          </a:p>
          <a:p>
            <a:pPr indent="-228600" lvl="1" marL="685800" rtl="0" algn="ctr">
              <a:lnSpc>
                <a:spcPct val="80000"/>
              </a:lnSpc>
              <a:spcBef>
                <a:spcPts val="500"/>
              </a:spcBef>
              <a:spcAft>
                <a:spcPts val="0"/>
              </a:spcAft>
              <a:buClr>
                <a:srgbClr val="008080"/>
              </a:buClr>
              <a:buSzPts val="4000"/>
              <a:buNone/>
            </a:pPr>
            <a:r>
              <a:rPr b="1" lang="fr-FR" sz="4000">
                <a:solidFill>
                  <a:schemeClr val="accent2"/>
                </a:solidFill>
                <a:latin typeface="Times New Roman"/>
                <a:ea typeface="Times New Roman"/>
                <a:cs typeface="Times New Roman"/>
                <a:sym typeface="Times New Roman"/>
              </a:rPr>
              <a:t>Des indicateurs clés pour le suivi de la conjoncture économiques</a:t>
            </a:r>
            <a:endParaRPr b="1" sz="3600">
              <a:solidFill>
                <a:schemeClr val="accent2"/>
              </a:solidFill>
              <a:latin typeface="Times New Roman"/>
              <a:ea typeface="Times New Roman"/>
              <a:cs typeface="Times New Roman"/>
              <a:sym typeface="Times New Roman"/>
            </a:endParaRPr>
          </a:p>
          <a:p>
            <a:pPr indent="-228600" lvl="1" marL="685800" rtl="0" algn="l">
              <a:lnSpc>
                <a:spcPct val="80000"/>
              </a:lnSpc>
              <a:spcBef>
                <a:spcPts val="500"/>
              </a:spcBef>
              <a:spcAft>
                <a:spcPts val="0"/>
              </a:spcAft>
              <a:buClr>
                <a:schemeClr val="dk1"/>
              </a:buClr>
              <a:buSzPts val="2800"/>
              <a:buNone/>
            </a:pPr>
            <a:r>
              <a:t/>
            </a:r>
            <a:endParaRPr b="1" sz="2800">
              <a:latin typeface="Comic Sans MS"/>
              <a:ea typeface="Comic Sans MS"/>
              <a:cs typeface="Comic Sans MS"/>
              <a:sym typeface="Comic Sans MS"/>
            </a:endParaRPr>
          </a:p>
          <a:p>
            <a:pPr indent="-228600" lvl="1" marL="685800" rtl="0" algn="l">
              <a:lnSpc>
                <a:spcPct val="80000"/>
              </a:lnSpc>
              <a:spcBef>
                <a:spcPts val="500"/>
              </a:spcBef>
              <a:spcAft>
                <a:spcPts val="0"/>
              </a:spcAft>
              <a:buClr>
                <a:schemeClr val="dk1"/>
              </a:buClr>
              <a:buSzPts val="2800"/>
              <a:buNone/>
            </a:pPr>
            <a:r>
              <a:t/>
            </a:r>
            <a:endParaRPr b="1" sz="2800">
              <a:latin typeface="Comic Sans MS"/>
              <a:ea typeface="Comic Sans MS"/>
              <a:cs typeface="Comic Sans MS"/>
              <a:sym typeface="Comic Sans MS"/>
            </a:endParaRPr>
          </a:p>
          <a:p>
            <a:pPr indent="-228600" lvl="1" marL="685800" rtl="0" algn="l">
              <a:lnSpc>
                <a:spcPct val="80000"/>
              </a:lnSpc>
              <a:spcBef>
                <a:spcPts val="500"/>
              </a:spcBef>
              <a:spcAft>
                <a:spcPts val="0"/>
              </a:spcAft>
              <a:buClr>
                <a:schemeClr val="dk1"/>
              </a:buClr>
              <a:buSzPts val="2800"/>
              <a:buNone/>
            </a:pPr>
            <a:r>
              <a:t/>
            </a:r>
            <a:endParaRPr b="1" sz="2800">
              <a:latin typeface="Comic Sans MS"/>
              <a:ea typeface="Comic Sans MS"/>
              <a:cs typeface="Comic Sans MS"/>
              <a:sym typeface="Comic Sans MS"/>
            </a:endParaRPr>
          </a:p>
          <a:p>
            <a:pPr indent="-228600" lvl="1" marL="685800" rtl="0" algn="l">
              <a:lnSpc>
                <a:spcPct val="80000"/>
              </a:lnSpc>
              <a:spcBef>
                <a:spcPts val="500"/>
              </a:spcBef>
              <a:spcAft>
                <a:spcPts val="0"/>
              </a:spcAft>
              <a:buClr>
                <a:schemeClr val="dk1"/>
              </a:buClr>
              <a:buSzPts val="2800"/>
              <a:buNone/>
            </a:pPr>
            <a:r>
              <a:rPr b="1" lang="fr-FR" sz="2800">
                <a:latin typeface="Comic Sans MS"/>
                <a:ea typeface="Comic Sans MS"/>
                <a:cs typeface="Comic Sans MS"/>
                <a:sym typeface="Comic Sans MS"/>
              </a:rPr>
              <a:t>                         </a:t>
            </a:r>
            <a:r>
              <a:rPr b="1" lang="fr-FR" sz="1400">
                <a:latin typeface="Comic Sans MS"/>
                <a:ea typeface="Comic Sans MS"/>
                <a:cs typeface="Comic Sans MS"/>
                <a:sym typeface="Comic Sans MS"/>
              </a:rPr>
              <a:t>Présenté par :</a:t>
            </a:r>
            <a:endParaRPr/>
          </a:p>
          <a:p>
            <a:pPr indent="-228600" lvl="1" marL="685800" rtl="0" algn="l">
              <a:lnSpc>
                <a:spcPct val="80000"/>
              </a:lnSpc>
              <a:spcBef>
                <a:spcPts val="500"/>
              </a:spcBef>
              <a:spcAft>
                <a:spcPts val="0"/>
              </a:spcAft>
              <a:buClr>
                <a:schemeClr val="dk1"/>
              </a:buClr>
              <a:buSzPts val="1400"/>
              <a:buNone/>
            </a:pPr>
            <a:r>
              <a:rPr b="1" lang="fr-FR" sz="1400">
                <a:latin typeface="Comic Sans MS"/>
                <a:ea typeface="Comic Sans MS"/>
                <a:cs typeface="Comic Sans MS"/>
                <a:sym typeface="Comic Sans MS"/>
              </a:rPr>
              <a:t>                           </a:t>
            </a:r>
            <a:endParaRPr/>
          </a:p>
          <a:p>
            <a:pPr indent="-228600" lvl="1" marL="685800" rtl="0" algn="l">
              <a:lnSpc>
                <a:spcPct val="80000"/>
              </a:lnSpc>
              <a:spcBef>
                <a:spcPts val="500"/>
              </a:spcBef>
              <a:spcAft>
                <a:spcPts val="0"/>
              </a:spcAft>
              <a:buClr>
                <a:schemeClr val="dk1"/>
              </a:buClr>
              <a:buSzPts val="1400"/>
              <a:buNone/>
            </a:pPr>
            <a:r>
              <a:rPr b="1" lang="fr-FR" sz="1400">
                <a:latin typeface="Comic Sans MS"/>
                <a:ea typeface="Comic Sans MS"/>
                <a:cs typeface="Comic Sans MS"/>
                <a:sym typeface="Comic Sans MS"/>
              </a:rPr>
              <a:t>                                          EL MALIKI MOHAMMED</a:t>
            </a:r>
            <a:endParaRPr/>
          </a:p>
          <a:p>
            <a:pPr indent="-228600" lvl="1" marL="685800" rtl="0" algn="l">
              <a:lnSpc>
                <a:spcPct val="80000"/>
              </a:lnSpc>
              <a:spcBef>
                <a:spcPts val="500"/>
              </a:spcBef>
              <a:spcAft>
                <a:spcPts val="0"/>
              </a:spcAft>
              <a:buClr>
                <a:schemeClr val="dk1"/>
              </a:buClr>
              <a:buSzPts val="1400"/>
              <a:buNone/>
            </a:pPr>
            <a:r>
              <a:rPr b="1" lang="fr-FR" sz="1400">
                <a:latin typeface="Comic Sans MS"/>
                <a:ea typeface="Comic Sans MS"/>
                <a:cs typeface="Comic Sans MS"/>
                <a:sym typeface="Comic Sans MS"/>
              </a:rPr>
              <a:t>                                     Chef de Division des Indices Statistiques</a:t>
            </a:r>
            <a:endParaRPr/>
          </a:p>
          <a:p>
            <a:pPr indent="-228600" lvl="1" marL="685800" rtl="0" algn="l">
              <a:lnSpc>
                <a:spcPct val="80000"/>
              </a:lnSpc>
              <a:spcBef>
                <a:spcPts val="500"/>
              </a:spcBef>
              <a:spcAft>
                <a:spcPts val="0"/>
              </a:spcAft>
              <a:buClr>
                <a:schemeClr val="dk1"/>
              </a:buClr>
              <a:buSzPts val="1400"/>
              <a:buNone/>
            </a:pPr>
            <a:r>
              <a:rPr b="1" lang="fr-FR" sz="1400">
                <a:latin typeface="Comic Sans MS"/>
                <a:ea typeface="Comic Sans MS"/>
                <a:cs typeface="Comic Sans MS"/>
                <a:sym typeface="Comic Sans MS"/>
              </a:rPr>
              <a:t>                                           Haut-Commissariat au Plan</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0"/>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74" name="Google Shape;174;p10"/>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75" name="Google Shape;175;p10"/>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76" name="Google Shape;176;p10"/>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77" name="Google Shape;177;p10"/>
          <p:cNvSpPr txBox="1"/>
          <p:nvPr>
            <p:ph type="title"/>
          </p:nvPr>
        </p:nvSpPr>
        <p:spPr>
          <a:xfrm>
            <a:off x="829574" y="1245019"/>
            <a:ext cx="10515600" cy="103235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imes New Roman"/>
              <a:buNone/>
            </a:pPr>
            <a:r>
              <a:rPr lang="fr-FR">
                <a:latin typeface="Times New Roman"/>
                <a:ea typeface="Times New Roman"/>
                <a:cs typeface="Times New Roman"/>
                <a:sym typeface="Times New Roman"/>
              </a:rPr>
              <a:t>III- Indice des prix à la production industrielle</a:t>
            </a:r>
            <a:endParaRPr/>
          </a:p>
        </p:txBody>
      </p:sp>
      <p:sp>
        <p:nvSpPr>
          <p:cNvPr id="178" name="Google Shape;178;p10"/>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a:bodyPr>
          <a:lstStyle/>
          <a:p>
            <a:pPr indent="0" lvl="1" marL="457200" rtl="0" algn="just">
              <a:lnSpc>
                <a:spcPct val="8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0" lvl="0" marL="0" rtl="0" algn="l">
              <a:lnSpc>
                <a:spcPct val="90000"/>
              </a:lnSpc>
              <a:spcBef>
                <a:spcPts val="0"/>
              </a:spcBef>
              <a:spcAft>
                <a:spcPts val="0"/>
              </a:spcAft>
              <a:buClr>
                <a:srgbClr val="C00000"/>
              </a:buClr>
              <a:buSzPts val="2000"/>
              <a:buNone/>
            </a:pPr>
            <a:r>
              <a:rPr b="1" lang="fr-FR" sz="2000">
                <a:solidFill>
                  <a:srgbClr val="C00000"/>
                </a:solidFill>
                <a:latin typeface="Times New Roman"/>
                <a:ea typeface="Times New Roman"/>
                <a:cs typeface="Times New Roman"/>
                <a:sym typeface="Times New Roman"/>
              </a:rPr>
              <a:t>METHODE DE CALCUL DE L’INDICE :</a:t>
            </a:r>
            <a:endParaRPr/>
          </a:p>
          <a:p>
            <a:pPr indent="0" lvl="0" marL="0" rtl="0" algn="l">
              <a:lnSpc>
                <a:spcPct val="90000"/>
              </a:lnSpc>
              <a:spcBef>
                <a:spcPts val="0"/>
              </a:spcBef>
              <a:spcAft>
                <a:spcPts val="0"/>
              </a:spcAft>
              <a:buClr>
                <a:srgbClr val="F18E00"/>
              </a:buClr>
              <a:buSzPts val="2800"/>
              <a:buNone/>
            </a:pPr>
            <a:r>
              <a:rPr b="1" lang="fr-FR">
                <a:solidFill>
                  <a:srgbClr val="F18E00"/>
                </a:solidFill>
                <a:latin typeface="Times New Roman"/>
                <a:ea typeface="Times New Roman"/>
                <a:cs typeface="Times New Roman"/>
                <a:sym typeface="Times New Roman"/>
              </a:rPr>
              <a:t> </a:t>
            </a:r>
            <a:endParaRPr>
              <a:solidFill>
                <a:srgbClr val="F18E00"/>
              </a:solidFill>
              <a:latin typeface="Times New Roman"/>
              <a:ea typeface="Times New Roman"/>
              <a:cs typeface="Times New Roman"/>
              <a:sym typeface="Times New Roman"/>
            </a:endParaRPr>
          </a:p>
          <a:p>
            <a:pPr indent="-127000" lvl="0" marL="0" rtl="0" algn="l">
              <a:lnSpc>
                <a:spcPct val="150000"/>
              </a:lnSpc>
              <a:spcBef>
                <a:spcPts val="0"/>
              </a:spcBef>
              <a:spcAft>
                <a:spcPts val="0"/>
              </a:spcAft>
              <a:buClr>
                <a:srgbClr val="000000"/>
              </a:buClr>
              <a:buSzPts val="2000"/>
              <a:buFont typeface="Courier New"/>
              <a:buChar char="o"/>
            </a:pPr>
            <a:r>
              <a:rPr b="1" lang="fr-FR" sz="2000">
                <a:solidFill>
                  <a:srgbClr val="000000"/>
                </a:solidFill>
                <a:latin typeface="Times New Roman"/>
                <a:ea typeface="Times New Roman"/>
                <a:cs typeface="Times New Roman"/>
                <a:sym typeface="Times New Roman"/>
              </a:rPr>
              <a:t>   La formule utilisée est celle de Laspeyeres modifiée avec l’utilisation  de la moyenne géométrique au niveau élémentaire.</a:t>
            </a:r>
            <a:endParaRPr/>
          </a:p>
          <a:p>
            <a:pPr indent="0" lvl="0" marL="0" rtl="0" algn="l">
              <a:lnSpc>
                <a:spcPct val="150000"/>
              </a:lnSpc>
              <a:spcBef>
                <a:spcPts val="0"/>
              </a:spcBef>
              <a:spcAft>
                <a:spcPts val="0"/>
              </a:spcAft>
              <a:buClr>
                <a:srgbClr val="000000"/>
              </a:buClr>
              <a:buSzPts val="2000"/>
              <a:buNone/>
            </a:pPr>
            <a:r>
              <a:rPr b="1" lang="fr-FR" sz="2000">
                <a:solidFill>
                  <a:srgbClr val="000000"/>
                </a:solidFill>
                <a:latin typeface="Times New Roman"/>
                <a:ea typeface="Times New Roman"/>
                <a:cs typeface="Times New Roman"/>
                <a:sym typeface="Times New Roman"/>
              </a:rPr>
              <a:t>   </a:t>
            </a:r>
            <a:endParaRPr/>
          </a:p>
          <a:p>
            <a:pPr indent="-285750" lvl="0" marL="285750" rtl="0" algn="l">
              <a:lnSpc>
                <a:spcPct val="150000"/>
              </a:lnSpc>
              <a:spcBef>
                <a:spcPts val="0"/>
              </a:spcBef>
              <a:spcAft>
                <a:spcPts val="0"/>
              </a:spcAft>
              <a:buClr>
                <a:srgbClr val="F18E00"/>
              </a:buClr>
              <a:buSzPts val="2000"/>
              <a:buFont typeface="Courier New"/>
              <a:buChar char="o"/>
            </a:pPr>
            <a:r>
              <a:rPr b="1" lang="fr-FR" sz="2000">
                <a:solidFill>
                  <a:srgbClr val="000000"/>
                </a:solidFill>
                <a:latin typeface="Times New Roman"/>
                <a:ea typeface="Times New Roman"/>
                <a:cs typeface="Times New Roman"/>
                <a:sym typeface="Times New Roman"/>
              </a:rPr>
              <a:t> L'indice est calculé mensuellement  pour chaque niveau de la nomenclature marocaine des activités (NMA) en plus de l'indice général.</a:t>
            </a:r>
            <a:endParaRPr sz="2000">
              <a:latin typeface="Times New Roman"/>
              <a:ea typeface="Times New Roman"/>
              <a:cs typeface="Times New Roman"/>
              <a:sym typeface="Times New Roman"/>
            </a:endParaRPr>
          </a:p>
          <a:p>
            <a:pPr indent="0" lvl="0" marL="0" rtl="0" algn="l">
              <a:lnSpc>
                <a:spcPct val="150000"/>
              </a:lnSpc>
              <a:spcBef>
                <a:spcPts val="1000"/>
              </a:spcBef>
              <a:spcAft>
                <a:spcPts val="0"/>
              </a:spcAft>
              <a:buClr>
                <a:srgbClr val="F18E00"/>
              </a:buClr>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1"/>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84" name="Google Shape;184;p11"/>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85" name="Google Shape;185;p11"/>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86" name="Google Shape;186;p11"/>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87" name="Google Shape;187;p11"/>
          <p:cNvSpPr txBox="1"/>
          <p:nvPr>
            <p:ph type="title"/>
          </p:nvPr>
        </p:nvSpPr>
        <p:spPr>
          <a:xfrm>
            <a:off x="829574" y="1245019"/>
            <a:ext cx="10515600" cy="1032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fr-FR">
                <a:latin typeface="Times New Roman"/>
                <a:ea typeface="Times New Roman"/>
                <a:cs typeface="Times New Roman"/>
                <a:sym typeface="Times New Roman"/>
              </a:rPr>
              <a:t>IV- Indice de production industrielle</a:t>
            </a:r>
            <a:endParaRPr/>
          </a:p>
        </p:txBody>
      </p:sp>
      <p:sp>
        <p:nvSpPr>
          <p:cNvPr id="188" name="Google Shape;188;p11"/>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70000" lnSpcReduction="20000"/>
          </a:bodyPr>
          <a:lstStyle/>
          <a:p>
            <a:pPr indent="0" lvl="1" marL="457200" rtl="0" algn="just">
              <a:lnSpc>
                <a:spcPct val="80000"/>
              </a:lnSpc>
              <a:spcBef>
                <a:spcPts val="0"/>
              </a:spcBef>
              <a:spcAft>
                <a:spcPts val="0"/>
              </a:spcAft>
              <a:buClr>
                <a:schemeClr val="dk1"/>
              </a:buClr>
              <a:buSzPct val="100000"/>
              <a:buNone/>
            </a:pPr>
            <a:r>
              <a:t/>
            </a:r>
            <a:endParaRPr>
              <a:latin typeface="Times New Roman"/>
              <a:ea typeface="Times New Roman"/>
              <a:cs typeface="Times New Roman"/>
              <a:sym typeface="Times New Roman"/>
            </a:endParaRPr>
          </a:p>
          <a:p>
            <a:pPr indent="-228600" lvl="1" marL="685800" rtl="0" algn="just">
              <a:lnSpc>
                <a:spcPct val="15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Principales utilisations:</a:t>
            </a:r>
            <a:endParaRPr/>
          </a:p>
          <a:p>
            <a:pPr indent="-228600" lvl="1" marL="685800" rtl="0" algn="just">
              <a:lnSpc>
                <a:spcPct val="150000"/>
              </a:lnSpc>
              <a:spcBef>
                <a:spcPts val="500"/>
              </a:spcBef>
              <a:spcAft>
                <a:spcPts val="0"/>
              </a:spcAft>
              <a:buClr>
                <a:srgbClr val="000000"/>
              </a:buClr>
              <a:buSzPct val="100000"/>
              <a:buFont typeface="Courier New"/>
              <a:buChar char="o"/>
            </a:pPr>
            <a:r>
              <a:rPr b="1" lang="fr-FR">
                <a:solidFill>
                  <a:srgbClr val="000000"/>
                </a:solidFill>
                <a:latin typeface="Times New Roman"/>
                <a:ea typeface="Times New Roman"/>
                <a:cs typeface="Times New Roman"/>
                <a:sym typeface="Times New Roman"/>
              </a:rPr>
              <a:t>L’IPI est indicateur qui permet de suivre l’évolution industrielle du pays, en repérant les activités en plein essor, et les activités qui stagnent ou qui connaissent une baisse de la production; </a:t>
            </a:r>
            <a:endParaRPr/>
          </a:p>
          <a:p>
            <a:pPr indent="-121919" lvl="1" marL="685800" rtl="0" algn="just">
              <a:lnSpc>
                <a:spcPct val="150000"/>
              </a:lnSpc>
              <a:spcBef>
                <a:spcPts val="500"/>
              </a:spcBef>
              <a:spcAft>
                <a:spcPts val="0"/>
              </a:spcAft>
              <a:buClr>
                <a:schemeClr val="dk1"/>
              </a:buClr>
              <a:buSzPct val="100000"/>
              <a:buFont typeface="Courier New"/>
              <a:buNone/>
            </a:pPr>
            <a:r>
              <a:t/>
            </a:r>
            <a:endParaRPr b="1">
              <a:solidFill>
                <a:srgbClr val="000000"/>
              </a:solidFill>
              <a:latin typeface="Times New Roman"/>
              <a:ea typeface="Times New Roman"/>
              <a:cs typeface="Times New Roman"/>
              <a:sym typeface="Times New Roman"/>
            </a:endParaRPr>
          </a:p>
          <a:p>
            <a:pPr indent="-228600" lvl="1" marL="685800" rtl="0" algn="just">
              <a:lnSpc>
                <a:spcPct val="150000"/>
              </a:lnSpc>
              <a:spcBef>
                <a:spcPts val="500"/>
              </a:spcBef>
              <a:spcAft>
                <a:spcPts val="0"/>
              </a:spcAft>
              <a:buClr>
                <a:srgbClr val="000000"/>
              </a:buClr>
              <a:buSzPct val="100000"/>
              <a:buFont typeface="Courier New"/>
              <a:buChar char="o"/>
            </a:pPr>
            <a:r>
              <a:rPr b="1" lang="fr-FR">
                <a:solidFill>
                  <a:srgbClr val="000000"/>
                </a:solidFill>
                <a:latin typeface="Times New Roman"/>
                <a:ea typeface="Times New Roman"/>
                <a:cs typeface="Times New Roman"/>
                <a:sym typeface="Times New Roman"/>
              </a:rPr>
              <a:t>C’est un indicateur d’analyse de la conjoncture;</a:t>
            </a:r>
            <a:endParaRPr/>
          </a:p>
          <a:p>
            <a:pPr indent="-121919" lvl="1" marL="685800" rtl="0" algn="just">
              <a:lnSpc>
                <a:spcPct val="150000"/>
              </a:lnSpc>
              <a:spcBef>
                <a:spcPts val="500"/>
              </a:spcBef>
              <a:spcAft>
                <a:spcPts val="0"/>
              </a:spcAft>
              <a:buClr>
                <a:schemeClr val="dk1"/>
              </a:buClr>
              <a:buSzPct val="100000"/>
              <a:buFont typeface="Courier New"/>
              <a:buNone/>
            </a:pPr>
            <a:r>
              <a:t/>
            </a:r>
            <a:endParaRPr b="1">
              <a:solidFill>
                <a:srgbClr val="000000"/>
              </a:solidFill>
              <a:latin typeface="Times New Roman"/>
              <a:ea typeface="Times New Roman"/>
              <a:cs typeface="Times New Roman"/>
              <a:sym typeface="Times New Roman"/>
            </a:endParaRPr>
          </a:p>
          <a:p>
            <a:pPr indent="-228600" lvl="1" marL="685800" rtl="0" algn="just">
              <a:lnSpc>
                <a:spcPct val="150000"/>
              </a:lnSpc>
              <a:spcBef>
                <a:spcPts val="500"/>
              </a:spcBef>
              <a:spcAft>
                <a:spcPts val="0"/>
              </a:spcAft>
              <a:buClr>
                <a:srgbClr val="000000"/>
              </a:buClr>
              <a:buSzPct val="100000"/>
              <a:buFont typeface="Courier New"/>
              <a:buChar char="o"/>
            </a:pPr>
            <a:r>
              <a:rPr b="1" lang="fr-FR">
                <a:solidFill>
                  <a:srgbClr val="000000"/>
                </a:solidFill>
                <a:latin typeface="Times New Roman"/>
                <a:ea typeface="Times New Roman"/>
                <a:cs typeface="Times New Roman"/>
                <a:sym typeface="Times New Roman"/>
              </a:rPr>
              <a:t>L’IPI est également utilisé par la comptabilité nationale pour l’élaboration des comptes nationaux</a:t>
            </a:r>
            <a:endParaRPr/>
          </a:p>
          <a:p>
            <a:pPr indent="0" lvl="0" marL="0" rtl="0" algn="l">
              <a:lnSpc>
                <a:spcPct val="150000"/>
              </a:lnSpc>
              <a:spcBef>
                <a:spcPts val="1000"/>
              </a:spcBef>
              <a:spcAft>
                <a:spcPts val="0"/>
              </a:spcAft>
              <a:buClr>
                <a:srgbClr val="F18E00"/>
              </a:buClr>
              <a:buSzPct val="100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2"/>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94" name="Google Shape;194;p12"/>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95" name="Google Shape;195;p12"/>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96" name="Google Shape;196;p12"/>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97" name="Google Shape;197;p12"/>
          <p:cNvSpPr txBox="1"/>
          <p:nvPr>
            <p:ph type="title"/>
          </p:nvPr>
        </p:nvSpPr>
        <p:spPr>
          <a:xfrm>
            <a:off x="829574" y="1245019"/>
            <a:ext cx="10515600" cy="1032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fr-FR">
                <a:latin typeface="Times New Roman"/>
                <a:ea typeface="Times New Roman"/>
                <a:cs typeface="Times New Roman"/>
                <a:sym typeface="Times New Roman"/>
              </a:rPr>
              <a:t>IV- Indice de production industrielle</a:t>
            </a:r>
            <a:endParaRPr/>
          </a:p>
        </p:txBody>
      </p:sp>
      <p:sp>
        <p:nvSpPr>
          <p:cNvPr id="198" name="Google Shape;198;p12"/>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a:bodyPr>
          <a:lstStyle/>
          <a:p>
            <a:pPr indent="0" lvl="1" marL="457200" rtl="0" algn="just">
              <a:lnSpc>
                <a:spcPct val="8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152400" lvl="1" marL="400050" rtl="0" algn="l">
              <a:lnSpc>
                <a:spcPct val="90000"/>
              </a:lnSpc>
              <a:spcBef>
                <a:spcPts val="0"/>
              </a:spcBef>
              <a:spcAft>
                <a:spcPts val="0"/>
              </a:spcAft>
              <a:buClr>
                <a:srgbClr val="000000"/>
              </a:buClr>
              <a:buSzPts val="2400"/>
              <a:buFont typeface="Courier New"/>
              <a:buChar char="o"/>
            </a:pPr>
            <a:r>
              <a:rPr b="1" lang="fr-FR">
                <a:solidFill>
                  <a:srgbClr val="000000"/>
                </a:solidFill>
                <a:latin typeface="Book Antiqua"/>
                <a:ea typeface="Book Antiqua"/>
                <a:cs typeface="Book Antiqua"/>
                <a:sym typeface="Book Antiqua"/>
              </a:rPr>
              <a:t> </a:t>
            </a:r>
            <a:r>
              <a:rPr b="1" lang="fr-FR">
                <a:solidFill>
                  <a:srgbClr val="000000"/>
                </a:solidFill>
                <a:latin typeface="Times New Roman"/>
                <a:ea typeface="Times New Roman"/>
                <a:cs typeface="Times New Roman"/>
                <a:sym typeface="Times New Roman"/>
              </a:rPr>
              <a:t>Année de base: 2015</a:t>
            </a:r>
            <a:endParaRPr/>
          </a:p>
          <a:p>
            <a:pPr indent="-228600" lvl="1" marL="685800" rtl="0" algn="l">
              <a:lnSpc>
                <a:spcPct val="150000"/>
              </a:lnSpc>
              <a:spcBef>
                <a:spcPts val="0"/>
              </a:spcBef>
              <a:spcAft>
                <a:spcPts val="0"/>
              </a:spcAft>
              <a:buClr>
                <a:srgbClr val="008080"/>
              </a:buClr>
              <a:buSzPts val="2400"/>
              <a:buFont typeface="Courier New"/>
              <a:buChar char="o"/>
            </a:pPr>
            <a:r>
              <a:rPr b="1" lang="fr-FR">
                <a:solidFill>
                  <a:srgbClr val="000000"/>
                </a:solidFill>
                <a:latin typeface="Times New Roman"/>
                <a:ea typeface="Times New Roman"/>
                <a:cs typeface="Times New Roman"/>
                <a:sym typeface="Times New Roman"/>
              </a:rPr>
              <a:t> Fichier des données de base:</a:t>
            </a:r>
            <a:r>
              <a:rPr lang="fr-FR">
                <a:solidFill>
                  <a:srgbClr val="000000"/>
                </a:solidFill>
                <a:latin typeface="Times New Roman"/>
                <a:ea typeface="Times New Roman"/>
                <a:cs typeface="Times New Roman"/>
                <a:sym typeface="Times New Roman"/>
              </a:rPr>
              <a:t> Fichier de structure de 2014 et les statistiques sous produites auprès des organismes de tutelle. </a:t>
            </a:r>
            <a:endParaRPr/>
          </a:p>
          <a:p>
            <a:pPr indent="-228600" lvl="1" marL="685800" rtl="0" algn="l">
              <a:lnSpc>
                <a:spcPct val="150000"/>
              </a:lnSpc>
              <a:spcBef>
                <a:spcPts val="0"/>
              </a:spcBef>
              <a:spcAft>
                <a:spcPts val="0"/>
              </a:spcAft>
              <a:buClr>
                <a:srgbClr val="008080"/>
              </a:buClr>
              <a:buSzPts val="2400"/>
              <a:buFont typeface="Courier New"/>
              <a:buChar char="o"/>
            </a:pPr>
            <a:r>
              <a:rPr b="1" lang="fr-FR">
                <a:solidFill>
                  <a:srgbClr val="000000"/>
                </a:solidFill>
                <a:latin typeface="Times New Roman"/>
                <a:ea typeface="Times New Roman"/>
                <a:cs typeface="Times New Roman"/>
                <a:sym typeface="Times New Roman"/>
              </a:rPr>
              <a:t>Taille de l’échantillon :</a:t>
            </a:r>
            <a:r>
              <a:rPr lang="fr-FR">
                <a:solidFill>
                  <a:srgbClr val="000000"/>
                </a:solidFill>
                <a:latin typeface="Times New Roman"/>
                <a:ea typeface="Times New Roman"/>
                <a:cs typeface="Times New Roman"/>
                <a:sym typeface="Times New Roman"/>
              </a:rPr>
              <a:t> Environ  585 entreprises, 348 produits.</a:t>
            </a:r>
            <a:endParaRPr/>
          </a:p>
          <a:p>
            <a:pPr indent="-228600" lvl="1" marL="685800" rtl="0" algn="l">
              <a:lnSpc>
                <a:spcPct val="150000"/>
              </a:lnSpc>
              <a:spcBef>
                <a:spcPts val="0"/>
              </a:spcBef>
              <a:spcAft>
                <a:spcPts val="0"/>
              </a:spcAft>
              <a:buClr>
                <a:srgbClr val="008080"/>
              </a:buClr>
              <a:buSzPts val="2400"/>
              <a:buFont typeface="Courier New"/>
              <a:buChar char="o"/>
            </a:pPr>
            <a:r>
              <a:rPr b="1" lang="fr-FR">
                <a:solidFill>
                  <a:srgbClr val="000000"/>
                </a:solidFill>
                <a:latin typeface="Times New Roman"/>
                <a:ea typeface="Times New Roman"/>
                <a:cs typeface="Times New Roman"/>
                <a:sym typeface="Times New Roman"/>
              </a:rPr>
              <a:t>Périodicité :</a:t>
            </a:r>
            <a:r>
              <a:rPr lang="fr-FR">
                <a:solidFill>
                  <a:srgbClr val="000000"/>
                </a:solidFill>
                <a:latin typeface="Times New Roman"/>
                <a:ea typeface="Times New Roman"/>
                <a:cs typeface="Times New Roman"/>
                <a:sym typeface="Times New Roman"/>
              </a:rPr>
              <a:t> Enquête mensuelle - Indice trimestriel</a:t>
            </a:r>
            <a:endParaRPr/>
          </a:p>
          <a:p>
            <a:pPr indent="-228600" lvl="1" marL="685800" rtl="0" algn="l">
              <a:lnSpc>
                <a:spcPct val="150000"/>
              </a:lnSpc>
              <a:spcBef>
                <a:spcPts val="0"/>
              </a:spcBef>
              <a:spcAft>
                <a:spcPts val="0"/>
              </a:spcAft>
              <a:buClr>
                <a:srgbClr val="008080"/>
              </a:buClr>
              <a:buSzPts val="2400"/>
              <a:buFont typeface="Courier New"/>
              <a:buChar char="o"/>
            </a:pPr>
            <a:r>
              <a:rPr b="1" lang="fr-FR">
                <a:solidFill>
                  <a:srgbClr val="000000"/>
                </a:solidFill>
                <a:latin typeface="Times New Roman"/>
                <a:ea typeface="Times New Roman"/>
                <a:cs typeface="Times New Roman"/>
                <a:sym typeface="Times New Roman"/>
              </a:rPr>
              <a:t>Formule de calcul </a:t>
            </a:r>
            <a:r>
              <a:rPr lang="fr-FR">
                <a:solidFill>
                  <a:srgbClr val="000000"/>
                </a:solidFill>
                <a:latin typeface="Times New Roman"/>
                <a:ea typeface="Times New Roman"/>
                <a:cs typeface="Times New Roman"/>
                <a:sym typeface="Times New Roman"/>
              </a:rPr>
              <a:t>: Laspeyeres classique </a:t>
            </a:r>
            <a:endParaRPr b="1">
              <a:solidFill>
                <a:srgbClr val="000000"/>
              </a:solidFill>
              <a:latin typeface="Times New Roman"/>
              <a:ea typeface="Times New Roman"/>
              <a:cs typeface="Times New Roman"/>
              <a:sym typeface="Times New Roman"/>
            </a:endParaRPr>
          </a:p>
          <a:p>
            <a:pPr indent="0" lvl="0" marL="0" rtl="0" algn="l">
              <a:lnSpc>
                <a:spcPct val="150000"/>
              </a:lnSpc>
              <a:spcBef>
                <a:spcPts val="1000"/>
              </a:spcBef>
              <a:spcAft>
                <a:spcPts val="0"/>
              </a:spcAft>
              <a:buClr>
                <a:srgbClr val="F18E00"/>
              </a:buClr>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3"/>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204" name="Google Shape;204;p13"/>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205" name="Google Shape;205;p13"/>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206" name="Google Shape;206;p13"/>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207" name="Google Shape;207;p13"/>
          <p:cNvSpPr txBox="1"/>
          <p:nvPr>
            <p:ph type="title"/>
          </p:nvPr>
        </p:nvSpPr>
        <p:spPr>
          <a:xfrm>
            <a:off x="829574" y="1245019"/>
            <a:ext cx="10515600" cy="103235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imes New Roman"/>
              <a:buNone/>
            </a:pPr>
            <a:r>
              <a:rPr lang="fr-FR">
                <a:latin typeface="Times New Roman"/>
                <a:ea typeface="Times New Roman"/>
                <a:cs typeface="Times New Roman"/>
                <a:sym typeface="Times New Roman"/>
              </a:rPr>
              <a:t>IV- Reforme du système des Indices Statistiques</a:t>
            </a:r>
            <a:endParaRPr/>
          </a:p>
        </p:txBody>
      </p:sp>
      <p:sp>
        <p:nvSpPr>
          <p:cNvPr id="208" name="Google Shape;208;p13"/>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a:bodyPr>
          <a:lstStyle/>
          <a:p>
            <a:pPr indent="0" lvl="1" marL="457200" rtl="0" algn="just">
              <a:lnSpc>
                <a:spcPct val="80000"/>
              </a:lnSpc>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rgbClr val="000000"/>
              </a:buClr>
              <a:buSzPts val="2800"/>
              <a:buFont typeface="Noto Sans Symbols"/>
              <a:buChar char="❑"/>
            </a:pPr>
            <a:r>
              <a:rPr b="1" lang="fr-FR">
                <a:solidFill>
                  <a:srgbClr val="000000"/>
                </a:solidFill>
                <a:latin typeface="Book Antiqua"/>
                <a:ea typeface="Book Antiqua"/>
                <a:cs typeface="Book Antiqua"/>
                <a:sym typeface="Book Antiqua"/>
              </a:rPr>
              <a:t> </a:t>
            </a:r>
            <a:r>
              <a:rPr b="1" lang="fr-FR"/>
              <a:t>Réforme de l’indice des prix à la consommation</a:t>
            </a:r>
            <a:endParaRPr/>
          </a:p>
          <a:p>
            <a:pPr indent="-228600" lvl="0" marL="228600" rtl="0" algn="l">
              <a:lnSpc>
                <a:spcPct val="90000"/>
              </a:lnSpc>
              <a:spcBef>
                <a:spcPts val="1000"/>
              </a:spcBef>
              <a:spcAft>
                <a:spcPts val="0"/>
              </a:spcAft>
              <a:buClr>
                <a:schemeClr val="dk1"/>
              </a:buClr>
              <a:buSzPts val="2800"/>
              <a:buFont typeface="Noto Sans Symbols"/>
              <a:buChar char="❑"/>
            </a:pPr>
            <a:r>
              <a:rPr b="1" lang="fr-FR"/>
              <a:t>Réforme de l’indice de production industrielle, énergétique et minière.</a:t>
            </a:r>
            <a:endParaRPr/>
          </a:p>
          <a:p>
            <a:pPr indent="-228600" lvl="0" marL="228600" rtl="0" algn="l">
              <a:lnSpc>
                <a:spcPct val="90000"/>
              </a:lnSpc>
              <a:spcBef>
                <a:spcPts val="1000"/>
              </a:spcBef>
              <a:spcAft>
                <a:spcPts val="0"/>
              </a:spcAft>
              <a:buClr>
                <a:schemeClr val="dk1"/>
              </a:buClr>
              <a:buSzPts val="2800"/>
              <a:buFont typeface="Noto Sans Symbols"/>
              <a:buChar char="❑"/>
            </a:pPr>
            <a:r>
              <a:rPr b="1" lang="fr-FR"/>
              <a:t>Réforme de l’indice des prix à la production industrielle, énergétique et minière.</a:t>
            </a:r>
            <a:endParaRPr/>
          </a:p>
          <a:p>
            <a:pPr indent="-50800" lvl="0" marL="228600" rtl="0" algn="l">
              <a:lnSpc>
                <a:spcPct val="90000"/>
              </a:lnSpc>
              <a:spcBef>
                <a:spcPts val="1000"/>
              </a:spcBef>
              <a:spcAft>
                <a:spcPts val="0"/>
              </a:spcAft>
              <a:buClr>
                <a:schemeClr val="dk1"/>
              </a:buClr>
              <a:buSzPts val="2800"/>
              <a:buFont typeface="Noto Sans Symbols"/>
              <a:buNone/>
            </a:pPr>
            <a:r>
              <a:t/>
            </a:r>
            <a:endParaRPr b="1"/>
          </a:p>
          <a:p>
            <a:pPr indent="0" lvl="0" marL="0" rtl="0" algn="l">
              <a:lnSpc>
                <a:spcPct val="150000"/>
              </a:lnSpc>
              <a:spcBef>
                <a:spcPts val="1000"/>
              </a:spcBef>
              <a:spcAft>
                <a:spcPts val="0"/>
              </a:spcAft>
              <a:buClr>
                <a:srgbClr val="F18E00"/>
              </a:buClr>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4"/>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214" name="Google Shape;214;p14"/>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215" name="Google Shape;215;p14"/>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216" name="Google Shape;216;p14"/>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217" name="Google Shape;217;p14"/>
          <p:cNvSpPr txBox="1"/>
          <p:nvPr>
            <p:ph type="title"/>
          </p:nvPr>
        </p:nvSpPr>
        <p:spPr>
          <a:xfrm>
            <a:off x="829574" y="1684967"/>
            <a:ext cx="10515600" cy="102372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fr-FR"/>
              <a:t>La Réforme de l'IPC 2026 : </a:t>
            </a:r>
            <a:br>
              <a:rPr lang="fr-FR"/>
            </a:br>
            <a:r>
              <a:rPr lang="fr-FR"/>
              <a:t>Pour une Mesure Plus Fidèle de l'Inflation</a:t>
            </a:r>
            <a:br>
              <a:rPr lang="fr-FR">
                <a:latin typeface="Times New Roman"/>
                <a:ea typeface="Times New Roman"/>
                <a:cs typeface="Times New Roman"/>
                <a:sym typeface="Times New Roman"/>
              </a:rPr>
            </a:br>
            <a:endParaRPr/>
          </a:p>
        </p:txBody>
      </p:sp>
      <p:sp>
        <p:nvSpPr>
          <p:cNvPr id="218" name="Google Shape;218;p14"/>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50000"/>
              </a:lnSpc>
              <a:spcBef>
                <a:spcPts val="0"/>
              </a:spcBef>
              <a:spcAft>
                <a:spcPts val="0"/>
              </a:spcAft>
              <a:buClr>
                <a:srgbClr val="F18E00"/>
              </a:buClr>
              <a:buSzPct val="100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rPr b="1" lang="fr-FR"/>
              <a:t>Pourquoi une réforme de l'IPC est nécessaire ?</a:t>
            </a:r>
            <a:endParaRPr/>
          </a:p>
          <a:p>
            <a:pPr indent="-228600" lvl="0" marL="228600" rtl="0" algn="l">
              <a:lnSpc>
                <a:spcPct val="90000"/>
              </a:lnSpc>
              <a:spcBef>
                <a:spcPts val="1000"/>
              </a:spcBef>
              <a:spcAft>
                <a:spcPts val="0"/>
              </a:spcAft>
              <a:buClr>
                <a:schemeClr val="dk1"/>
              </a:buClr>
              <a:buSzPct val="100000"/>
              <a:buNone/>
            </a:pPr>
            <a:r>
              <a:t/>
            </a:r>
            <a:endParaRPr b="1"/>
          </a:p>
          <a:p>
            <a:pPr indent="-228600" lvl="0" marL="228600" rtl="0" algn="l">
              <a:lnSpc>
                <a:spcPct val="90000"/>
              </a:lnSpc>
              <a:spcBef>
                <a:spcPts val="1000"/>
              </a:spcBef>
              <a:spcAft>
                <a:spcPts val="0"/>
              </a:spcAft>
              <a:buClr>
                <a:schemeClr val="dk1"/>
              </a:buClr>
              <a:buSzPct val="100000"/>
              <a:buFont typeface="Noto Sans Symbols"/>
              <a:buChar char="▪"/>
            </a:pPr>
            <a:r>
              <a:rPr b="1" lang="fr-FR"/>
              <a:t>Réalisation du RGPH 2024.</a:t>
            </a:r>
            <a:endParaRPr/>
          </a:p>
          <a:p>
            <a:pPr indent="-228600" lvl="0" marL="228600" rtl="0" algn="l">
              <a:lnSpc>
                <a:spcPct val="90000"/>
              </a:lnSpc>
              <a:spcBef>
                <a:spcPts val="1000"/>
              </a:spcBef>
              <a:spcAft>
                <a:spcPts val="0"/>
              </a:spcAft>
              <a:buClr>
                <a:schemeClr val="dk1"/>
              </a:buClr>
              <a:buSzPct val="100000"/>
              <a:buFont typeface="Noto Sans Symbols"/>
              <a:buChar char="▪"/>
            </a:pPr>
            <a:r>
              <a:rPr b="1" lang="fr-FR"/>
              <a:t>Lancement de l’ENVM 2025/2026.</a:t>
            </a:r>
            <a:endParaRPr/>
          </a:p>
          <a:p>
            <a:pPr indent="-228600" lvl="0" marL="228600" rtl="0" algn="l">
              <a:lnSpc>
                <a:spcPct val="90000"/>
              </a:lnSpc>
              <a:spcBef>
                <a:spcPts val="1000"/>
              </a:spcBef>
              <a:spcAft>
                <a:spcPts val="0"/>
              </a:spcAft>
              <a:buClr>
                <a:schemeClr val="dk1"/>
              </a:buClr>
              <a:buSzPct val="100000"/>
              <a:buFont typeface="Noto Sans Symbols"/>
              <a:buChar char="▪"/>
            </a:pPr>
            <a:r>
              <a:rPr b="1" lang="fr-FR"/>
              <a:t>Eloignement de l’année de base.</a:t>
            </a:r>
            <a:endParaRPr/>
          </a:p>
          <a:p>
            <a:pPr indent="-228600" lvl="0" marL="228600" rtl="0" algn="l">
              <a:lnSpc>
                <a:spcPct val="90000"/>
              </a:lnSpc>
              <a:spcBef>
                <a:spcPts val="1000"/>
              </a:spcBef>
              <a:spcAft>
                <a:spcPts val="0"/>
              </a:spcAft>
              <a:buClr>
                <a:schemeClr val="dk1"/>
              </a:buClr>
              <a:buSzPct val="100000"/>
              <a:buFont typeface="Noto Sans Symbols"/>
              <a:buChar char="▪"/>
            </a:pPr>
            <a:r>
              <a:rPr b="1" lang="fr-FR"/>
              <a:t>l’apparition de nouveaux biens et services dans le panier de consommation</a:t>
            </a:r>
            <a:endParaRPr/>
          </a:p>
          <a:p>
            <a:pPr indent="-228600" lvl="0" marL="228600" rtl="0" algn="l">
              <a:lnSpc>
                <a:spcPct val="90000"/>
              </a:lnSpc>
              <a:spcBef>
                <a:spcPts val="1000"/>
              </a:spcBef>
              <a:spcAft>
                <a:spcPts val="0"/>
              </a:spcAft>
              <a:buClr>
                <a:schemeClr val="dk1"/>
              </a:buClr>
              <a:buSzPct val="100000"/>
              <a:buFont typeface="Noto Sans Symbols"/>
              <a:buChar char="▪"/>
            </a:pPr>
            <a:r>
              <a:rPr b="1" lang="fr-FR"/>
              <a:t>Amélioration méthodologique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15"/>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224" name="Google Shape;224;p15"/>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225" name="Google Shape;225;p15"/>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226" name="Google Shape;226;p15"/>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227" name="Google Shape;227;p15"/>
          <p:cNvSpPr txBox="1"/>
          <p:nvPr>
            <p:ph type="title"/>
          </p:nvPr>
        </p:nvSpPr>
        <p:spPr>
          <a:xfrm>
            <a:off x="751936" y="1452053"/>
            <a:ext cx="10515600" cy="102372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fr-FR"/>
              <a:t>Reforme de l’Indice de Production</a:t>
            </a:r>
            <a:br>
              <a:rPr lang="fr-FR">
                <a:latin typeface="Times New Roman"/>
                <a:ea typeface="Times New Roman"/>
                <a:cs typeface="Times New Roman"/>
                <a:sym typeface="Times New Roman"/>
              </a:rPr>
            </a:br>
            <a:endParaRPr/>
          </a:p>
        </p:txBody>
      </p:sp>
      <p:sp>
        <p:nvSpPr>
          <p:cNvPr id="228" name="Google Shape;228;p15"/>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Font typeface="Noto Sans Symbols"/>
              <a:buChar char="▪"/>
            </a:pPr>
            <a:r>
              <a:rPr lang="fr-FR" sz="2000"/>
              <a:t>L’enquête de l’IPI devrait connaître une opération de reforme en 2026:</a:t>
            </a:r>
            <a:endParaRPr/>
          </a:p>
          <a:p>
            <a:pPr indent="-228600" lvl="0" marL="228600" rtl="0" algn="l">
              <a:lnSpc>
                <a:spcPct val="90000"/>
              </a:lnSpc>
              <a:spcBef>
                <a:spcPts val="1000"/>
              </a:spcBef>
              <a:spcAft>
                <a:spcPts val="0"/>
              </a:spcAft>
              <a:buClr>
                <a:schemeClr val="dk1"/>
              </a:buClr>
              <a:buSzPts val="2000"/>
              <a:buFont typeface="Noto Sans Symbols"/>
              <a:buChar char="▪"/>
            </a:pPr>
            <a:r>
              <a:rPr lang="fr-FR" sz="2000"/>
              <a:t>l’éloignement de l’année de base, </a:t>
            </a:r>
            <a:endParaRPr/>
          </a:p>
          <a:p>
            <a:pPr indent="-228600" lvl="0" marL="228600" rtl="0" algn="l">
              <a:lnSpc>
                <a:spcPct val="90000"/>
              </a:lnSpc>
              <a:spcBef>
                <a:spcPts val="1000"/>
              </a:spcBef>
              <a:spcAft>
                <a:spcPts val="0"/>
              </a:spcAft>
              <a:buClr>
                <a:schemeClr val="dk1"/>
              </a:buClr>
              <a:buSzPts val="2000"/>
              <a:buFont typeface="Noto Sans Symbols"/>
              <a:buChar char="▪"/>
            </a:pPr>
            <a:r>
              <a:rPr lang="fr-FR" sz="2000"/>
              <a:t>les modifications survenues entre temps dans la structure industrielle</a:t>
            </a:r>
            <a:endParaRPr/>
          </a:p>
          <a:p>
            <a:pPr indent="-228600" lvl="0" marL="228600" rtl="0" algn="l">
              <a:lnSpc>
                <a:spcPct val="90000"/>
              </a:lnSpc>
              <a:spcBef>
                <a:spcPts val="1000"/>
              </a:spcBef>
              <a:spcAft>
                <a:spcPts val="0"/>
              </a:spcAft>
              <a:buClr>
                <a:schemeClr val="dk1"/>
              </a:buClr>
              <a:buSzPts val="2000"/>
              <a:buFont typeface="Noto Sans Symbols"/>
              <a:buChar char="▪"/>
            </a:pPr>
            <a:r>
              <a:rPr lang="fr-FR" sz="2000"/>
              <a:t>la mise à jour de l’échantillon et des pondérations</a:t>
            </a:r>
            <a:endParaRPr/>
          </a:p>
          <a:p>
            <a:pPr indent="-228600" lvl="0" marL="228600" rtl="0" algn="l">
              <a:lnSpc>
                <a:spcPct val="90000"/>
              </a:lnSpc>
              <a:spcBef>
                <a:spcPts val="1000"/>
              </a:spcBef>
              <a:spcAft>
                <a:spcPts val="0"/>
              </a:spcAft>
              <a:buClr>
                <a:schemeClr val="dk1"/>
              </a:buClr>
              <a:buSzPts val="2000"/>
              <a:buFont typeface="Noto Sans Symbols"/>
              <a:buChar char="▪"/>
            </a:pPr>
            <a:r>
              <a:rPr lang="fr-FR" sz="2000"/>
              <a:t>L’amélioration au niveau de la méthodologie du calcul. </a:t>
            </a:r>
            <a:endParaRPr/>
          </a:p>
          <a:p>
            <a:pPr indent="-228600" lvl="0" marL="228600" rtl="0" algn="l">
              <a:lnSpc>
                <a:spcPct val="90000"/>
              </a:lnSpc>
              <a:spcBef>
                <a:spcPts val="1000"/>
              </a:spcBef>
              <a:spcAft>
                <a:spcPts val="0"/>
              </a:spcAft>
              <a:buClr>
                <a:schemeClr val="dk1"/>
              </a:buClr>
              <a:buSzPts val="2000"/>
              <a:buFont typeface="Noto Sans Symbols"/>
              <a:buChar char="▪"/>
            </a:pPr>
            <a:r>
              <a:rPr lang="fr-FR" sz="2000"/>
              <a:t>digitalisation du processus de collecte des données jusqu'au chargement dans l’application de calcul ;</a:t>
            </a:r>
            <a:endParaRPr/>
          </a:p>
          <a:p>
            <a:pPr indent="0" lvl="0" marL="0" rtl="0" algn="l">
              <a:lnSpc>
                <a:spcPct val="150000"/>
              </a:lnSpc>
              <a:spcBef>
                <a:spcPts val="1000"/>
              </a:spcBef>
              <a:spcAft>
                <a:spcPts val="0"/>
              </a:spcAft>
              <a:buClr>
                <a:srgbClr val="F18E00"/>
              </a:buClr>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6"/>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234" name="Google Shape;234;p16"/>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235" name="Google Shape;235;p16"/>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236" name="Google Shape;236;p16"/>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237" name="Google Shape;237;p16"/>
          <p:cNvSpPr txBox="1"/>
          <p:nvPr>
            <p:ph type="title"/>
          </p:nvPr>
        </p:nvSpPr>
        <p:spPr>
          <a:xfrm>
            <a:off x="751936" y="1452053"/>
            <a:ext cx="10515600" cy="10237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fr-FR"/>
              <a:t>Réforme</a:t>
            </a:r>
            <a:r>
              <a:rPr lang="fr-FR"/>
              <a:t> de l’indice des prix à la production</a:t>
            </a:r>
            <a:endParaRPr/>
          </a:p>
        </p:txBody>
      </p:sp>
      <p:sp>
        <p:nvSpPr>
          <p:cNvPr id="238" name="Google Shape;238;p16"/>
          <p:cNvSpPr txBox="1"/>
          <p:nvPr>
            <p:ph idx="1" type="body"/>
          </p:nvPr>
        </p:nvSpPr>
        <p:spPr>
          <a:xfrm>
            <a:off x="838200" y="2872596"/>
            <a:ext cx="10515600" cy="31400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fr-FR" sz="2000"/>
              <a:t>Une réforme de l’enquête des prix à la production est prévue en 2026. Cette mise à jour est nécessaire pour l’actualisation de l'année de base, de l’échantillon des entreprises et des produits.  </a:t>
            </a:r>
            <a:endParaRPr/>
          </a:p>
          <a:p>
            <a:pPr indent="-228600" lvl="0" marL="228600" rtl="0" algn="l">
              <a:lnSpc>
                <a:spcPct val="90000"/>
              </a:lnSpc>
              <a:spcBef>
                <a:spcPts val="1000"/>
              </a:spcBef>
              <a:spcAft>
                <a:spcPts val="0"/>
              </a:spcAft>
              <a:buClr>
                <a:schemeClr val="dk1"/>
              </a:buClr>
              <a:buSzPts val="2000"/>
              <a:buChar char="•"/>
            </a:pPr>
            <a:r>
              <a:rPr lang="fr-FR" sz="2000"/>
              <a:t>Cette réforme ne se limitera pas à ces ajustements. Elle sera également axée sur des améliorations méthodologiques. L'ensemble de ces efforts vise à améliorer la précision de l'indice et à en faire un outil encore plus fiable pour les années à venir.</a:t>
            </a:r>
            <a:endParaRPr/>
          </a:p>
          <a:p>
            <a:pPr indent="0" lvl="0" marL="0" rtl="0" algn="l">
              <a:lnSpc>
                <a:spcPct val="150000"/>
              </a:lnSpc>
              <a:spcBef>
                <a:spcPts val="1000"/>
              </a:spcBef>
              <a:spcAft>
                <a:spcPts val="0"/>
              </a:spcAft>
              <a:buClr>
                <a:srgbClr val="F18E00"/>
              </a:buClr>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7"/>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244" name="Google Shape;244;p17"/>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245" name="Google Shape;245;p17"/>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246" name="Google Shape;246;p17"/>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247" name="Google Shape;247;p17"/>
          <p:cNvSpPr txBox="1"/>
          <p:nvPr>
            <p:ph idx="1" type="body"/>
          </p:nvPr>
        </p:nvSpPr>
        <p:spPr>
          <a:xfrm>
            <a:off x="838200" y="3381555"/>
            <a:ext cx="10515600" cy="54346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B003B"/>
              </a:buClr>
              <a:buSzPts val="2000"/>
              <a:buNone/>
            </a:pPr>
            <a:r>
              <a:rPr b="1" lang="fr-FR" sz="2000">
                <a:solidFill>
                  <a:srgbClr val="7B003B"/>
                </a:solidFill>
                <a:latin typeface="Times New Roman"/>
                <a:ea typeface="Times New Roman"/>
                <a:cs typeface="Times New Roman"/>
                <a:sym typeface="Times New Roman"/>
              </a:rPr>
              <a:t>MERCI POUR VOTRE ATTENTION</a:t>
            </a:r>
            <a:endParaRPr b="1" sz="2000">
              <a:latin typeface="Times New Roman"/>
              <a:ea typeface="Times New Roman"/>
              <a:cs typeface="Times New Roman"/>
              <a:sym typeface="Times New Roman"/>
            </a:endParaRPr>
          </a:p>
          <a:p>
            <a:pPr indent="0" lvl="0" marL="0" rtl="0" algn="ctr">
              <a:lnSpc>
                <a:spcPct val="150000"/>
              </a:lnSpc>
              <a:spcBef>
                <a:spcPts val="1000"/>
              </a:spcBef>
              <a:spcAft>
                <a:spcPts val="0"/>
              </a:spcAft>
              <a:buClr>
                <a:srgbClr val="F18E00"/>
              </a:buClr>
              <a:buSzPts val="2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95" name="Google Shape;95;p2"/>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96" name="Google Shape;96;p2"/>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97" name="Google Shape;97;p2"/>
          <p:cNvSpPr txBox="1"/>
          <p:nvPr>
            <p:ph type="title"/>
          </p:nvPr>
        </p:nvSpPr>
        <p:spPr>
          <a:xfrm>
            <a:off x="829574" y="124501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C000"/>
              </a:buClr>
              <a:buSzPts val="4400"/>
              <a:buFont typeface="Times New Roman"/>
              <a:buNone/>
            </a:pPr>
            <a:r>
              <a:rPr lang="fr-FR">
                <a:solidFill>
                  <a:srgbClr val="FFC000"/>
                </a:solidFill>
                <a:latin typeface="Times New Roman"/>
                <a:ea typeface="Times New Roman"/>
                <a:cs typeface="Times New Roman"/>
                <a:sym typeface="Times New Roman"/>
              </a:rPr>
              <a:t>Plan</a:t>
            </a:r>
            <a:endParaRPr/>
          </a:p>
        </p:txBody>
      </p:sp>
      <p:sp>
        <p:nvSpPr>
          <p:cNvPr id="98" name="Google Shape;98;p2"/>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80000"/>
              </a:lnSpc>
              <a:spcBef>
                <a:spcPts val="0"/>
              </a:spcBef>
              <a:spcAft>
                <a:spcPts val="0"/>
              </a:spcAft>
              <a:buClr>
                <a:srgbClr val="008080"/>
              </a:buClr>
              <a:buSzPct val="100000"/>
              <a:buNone/>
            </a:pPr>
            <a:r>
              <a:rPr b="1" lang="fr-FR">
                <a:latin typeface="Times New Roman"/>
                <a:ea typeface="Times New Roman"/>
                <a:cs typeface="Times New Roman"/>
                <a:sym typeface="Times New Roman"/>
              </a:rPr>
              <a:t>Introduction</a:t>
            </a:r>
            <a:endParaRPr/>
          </a:p>
          <a:p>
            <a:pPr indent="-228600" lvl="0" marL="228600" rtl="0" algn="l">
              <a:lnSpc>
                <a:spcPct val="80000"/>
              </a:lnSpc>
              <a:spcBef>
                <a:spcPts val="1000"/>
              </a:spcBef>
              <a:spcAft>
                <a:spcPts val="0"/>
              </a:spcAft>
              <a:buClr>
                <a:srgbClr val="008080"/>
              </a:buClr>
              <a:buSzPct val="100000"/>
              <a:buNone/>
            </a:pPr>
            <a:r>
              <a:t/>
            </a:r>
            <a:endParaRPr b="1">
              <a:latin typeface="Times New Roman"/>
              <a:ea typeface="Times New Roman"/>
              <a:cs typeface="Times New Roman"/>
              <a:sym typeface="Times New Roman"/>
            </a:endParaRPr>
          </a:p>
          <a:p>
            <a:pPr indent="-228600" lvl="0" marL="228600" rtl="0" algn="l">
              <a:lnSpc>
                <a:spcPct val="80000"/>
              </a:lnSpc>
              <a:spcBef>
                <a:spcPts val="1000"/>
              </a:spcBef>
              <a:spcAft>
                <a:spcPts val="0"/>
              </a:spcAft>
              <a:buClr>
                <a:srgbClr val="008080"/>
              </a:buClr>
              <a:buSzPct val="100000"/>
              <a:buNone/>
            </a:pPr>
            <a:r>
              <a:rPr b="1" lang="fr-FR">
                <a:latin typeface="Times New Roman"/>
                <a:ea typeface="Times New Roman"/>
                <a:cs typeface="Times New Roman"/>
                <a:sym typeface="Times New Roman"/>
              </a:rPr>
              <a:t> I- Indice des prix à la consommation</a:t>
            </a:r>
            <a:endParaRPr/>
          </a:p>
          <a:p>
            <a:pPr indent="-228600" lvl="0" marL="228600" rtl="0" algn="l">
              <a:lnSpc>
                <a:spcPct val="80000"/>
              </a:lnSpc>
              <a:spcBef>
                <a:spcPts val="1000"/>
              </a:spcBef>
              <a:spcAft>
                <a:spcPts val="0"/>
              </a:spcAft>
              <a:buClr>
                <a:srgbClr val="008080"/>
              </a:buClr>
              <a:buSzPct val="100000"/>
              <a:buNone/>
            </a:pPr>
            <a:r>
              <a:t/>
            </a:r>
            <a:endParaRPr b="1">
              <a:latin typeface="Times New Roman"/>
              <a:ea typeface="Times New Roman"/>
              <a:cs typeface="Times New Roman"/>
              <a:sym typeface="Times New Roman"/>
            </a:endParaRPr>
          </a:p>
          <a:p>
            <a:pPr indent="-228600" lvl="0" marL="228600" rtl="0" algn="l">
              <a:lnSpc>
                <a:spcPct val="80000"/>
              </a:lnSpc>
              <a:spcBef>
                <a:spcPts val="1000"/>
              </a:spcBef>
              <a:spcAft>
                <a:spcPts val="0"/>
              </a:spcAft>
              <a:buClr>
                <a:srgbClr val="008080"/>
              </a:buClr>
              <a:buSzPct val="100000"/>
              <a:buNone/>
            </a:pPr>
            <a:r>
              <a:rPr b="1" lang="fr-FR">
                <a:latin typeface="Times New Roman"/>
                <a:ea typeface="Times New Roman"/>
                <a:cs typeface="Times New Roman"/>
                <a:sym typeface="Times New Roman"/>
              </a:rPr>
              <a:t>II- Indices du commerce extérieur</a:t>
            </a:r>
            <a:endParaRPr/>
          </a:p>
          <a:p>
            <a:pPr indent="-228600" lvl="0" marL="228600" rtl="0" algn="l">
              <a:lnSpc>
                <a:spcPct val="80000"/>
              </a:lnSpc>
              <a:spcBef>
                <a:spcPts val="1000"/>
              </a:spcBef>
              <a:spcAft>
                <a:spcPts val="0"/>
              </a:spcAft>
              <a:buClr>
                <a:srgbClr val="008080"/>
              </a:buClr>
              <a:buSzPct val="100000"/>
              <a:buNone/>
            </a:pPr>
            <a:r>
              <a:t/>
            </a:r>
            <a:endParaRPr b="1">
              <a:latin typeface="Times New Roman"/>
              <a:ea typeface="Times New Roman"/>
              <a:cs typeface="Times New Roman"/>
              <a:sym typeface="Times New Roman"/>
            </a:endParaRPr>
          </a:p>
          <a:p>
            <a:pPr indent="-228600" lvl="0" marL="228600" rtl="0" algn="l">
              <a:lnSpc>
                <a:spcPct val="80000"/>
              </a:lnSpc>
              <a:spcBef>
                <a:spcPts val="1000"/>
              </a:spcBef>
              <a:spcAft>
                <a:spcPts val="0"/>
              </a:spcAft>
              <a:buClr>
                <a:srgbClr val="008080"/>
              </a:buClr>
              <a:buSzPct val="100000"/>
              <a:buNone/>
            </a:pPr>
            <a:r>
              <a:rPr b="1" lang="fr-FR">
                <a:latin typeface="Times New Roman"/>
                <a:ea typeface="Times New Roman"/>
                <a:cs typeface="Times New Roman"/>
                <a:sym typeface="Times New Roman"/>
              </a:rPr>
              <a:t>III- Indice des prix à la production industrielle</a:t>
            </a:r>
            <a:endParaRPr/>
          </a:p>
          <a:p>
            <a:pPr indent="-228600" lvl="0" marL="228600" rtl="0" algn="l">
              <a:lnSpc>
                <a:spcPct val="80000"/>
              </a:lnSpc>
              <a:spcBef>
                <a:spcPts val="1000"/>
              </a:spcBef>
              <a:spcAft>
                <a:spcPts val="0"/>
              </a:spcAft>
              <a:buClr>
                <a:srgbClr val="008080"/>
              </a:buClr>
              <a:buSzPct val="100000"/>
              <a:buNone/>
            </a:pPr>
            <a:r>
              <a:t/>
            </a:r>
            <a:endParaRPr b="1">
              <a:latin typeface="Times New Roman"/>
              <a:ea typeface="Times New Roman"/>
              <a:cs typeface="Times New Roman"/>
              <a:sym typeface="Times New Roman"/>
            </a:endParaRPr>
          </a:p>
          <a:p>
            <a:pPr indent="-228600" lvl="0" marL="228600" rtl="0" algn="l">
              <a:lnSpc>
                <a:spcPct val="80000"/>
              </a:lnSpc>
              <a:spcBef>
                <a:spcPts val="1000"/>
              </a:spcBef>
              <a:spcAft>
                <a:spcPts val="0"/>
              </a:spcAft>
              <a:buClr>
                <a:srgbClr val="008080"/>
              </a:buClr>
              <a:buSzPct val="100000"/>
              <a:buNone/>
            </a:pPr>
            <a:r>
              <a:rPr b="1" lang="fr-FR">
                <a:latin typeface="Times New Roman"/>
                <a:ea typeface="Times New Roman"/>
                <a:cs typeface="Times New Roman"/>
                <a:sym typeface="Times New Roman"/>
              </a:rPr>
              <a:t>IV- Indice de production industrielle</a:t>
            </a:r>
            <a:endParaRPr/>
          </a:p>
          <a:p>
            <a:pPr indent="-228600" lvl="0" marL="228600" rtl="0" algn="l">
              <a:lnSpc>
                <a:spcPct val="80000"/>
              </a:lnSpc>
              <a:spcBef>
                <a:spcPts val="1000"/>
              </a:spcBef>
              <a:spcAft>
                <a:spcPts val="0"/>
              </a:spcAft>
              <a:buClr>
                <a:srgbClr val="008080"/>
              </a:buClr>
              <a:buSzPct val="100000"/>
              <a:buNone/>
            </a:pPr>
            <a:r>
              <a:t/>
            </a:r>
            <a:endParaRPr b="1">
              <a:latin typeface="Times New Roman"/>
              <a:ea typeface="Times New Roman"/>
              <a:cs typeface="Times New Roman"/>
              <a:sym typeface="Times New Roman"/>
            </a:endParaRPr>
          </a:p>
          <a:p>
            <a:pPr indent="-228600" lvl="0" marL="228600" rtl="0" algn="l">
              <a:lnSpc>
                <a:spcPct val="80000"/>
              </a:lnSpc>
              <a:spcBef>
                <a:spcPts val="1000"/>
              </a:spcBef>
              <a:spcAft>
                <a:spcPts val="0"/>
              </a:spcAft>
              <a:buClr>
                <a:srgbClr val="008080"/>
              </a:buClr>
              <a:buSzPct val="100000"/>
              <a:buNone/>
            </a:pPr>
            <a:r>
              <a:rPr b="1" lang="fr-FR">
                <a:latin typeface="Times New Roman"/>
                <a:ea typeface="Times New Roman"/>
                <a:cs typeface="Times New Roman"/>
                <a:sym typeface="Times New Roman"/>
              </a:rPr>
              <a:t>V- Réforme des indices statistiques</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05" name="Google Shape;105;p3"/>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06" name="Google Shape;106;p3"/>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07" name="Google Shape;107;p3"/>
          <p:cNvSpPr txBox="1"/>
          <p:nvPr>
            <p:ph type="title"/>
          </p:nvPr>
        </p:nvSpPr>
        <p:spPr>
          <a:xfrm>
            <a:off x="829574" y="124501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60066"/>
              </a:buClr>
              <a:buSzPts val="4400"/>
              <a:buFont typeface="Times New Roman"/>
              <a:buNone/>
            </a:pPr>
            <a:r>
              <a:rPr lang="fr-FR">
                <a:solidFill>
                  <a:srgbClr val="660066"/>
                </a:solidFill>
                <a:latin typeface="Times New Roman"/>
                <a:ea typeface="Times New Roman"/>
                <a:cs typeface="Times New Roman"/>
                <a:sym typeface="Times New Roman"/>
              </a:rPr>
              <a:t>Introduction</a:t>
            </a:r>
            <a:endParaRPr/>
          </a:p>
        </p:txBody>
      </p:sp>
      <p:sp>
        <p:nvSpPr>
          <p:cNvPr id="108" name="Google Shape;108;p3"/>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Font typeface="Courier New"/>
              <a:buChar char="o"/>
            </a:pPr>
            <a:r>
              <a:rPr lang="fr-FR">
                <a:latin typeface="Times New Roman"/>
                <a:ea typeface="Times New Roman"/>
                <a:cs typeface="Times New Roman"/>
                <a:sym typeface="Times New Roman"/>
              </a:rPr>
              <a:t>le Haut Commissariat au Plan élabore plusieurs indices statistiques pour répondre aux besoins spécifiques des différents partenaires économiques et sociaux. </a:t>
            </a:r>
            <a:endParaRPr/>
          </a:p>
          <a:p>
            <a:pPr indent="-50800" lvl="0" marL="228600" rtl="0" algn="just">
              <a:lnSpc>
                <a:spcPct val="90000"/>
              </a:lnSpc>
              <a:spcBef>
                <a:spcPts val="1000"/>
              </a:spcBef>
              <a:spcAft>
                <a:spcPts val="0"/>
              </a:spcAft>
              <a:buClr>
                <a:schemeClr val="dk1"/>
              </a:buClr>
              <a:buSzPts val="2800"/>
              <a:buFont typeface="Courier New"/>
              <a:buNone/>
            </a:pPr>
            <a:r>
              <a:t/>
            </a:r>
            <a:endParaRPr>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chemeClr val="dk1"/>
              </a:buClr>
              <a:buSzPts val="2800"/>
              <a:buFont typeface="Courier New"/>
              <a:buChar char="o"/>
            </a:pPr>
            <a:r>
              <a:rPr lang="fr-FR">
                <a:latin typeface="Times New Roman"/>
                <a:ea typeface="Times New Roman"/>
                <a:cs typeface="Times New Roman"/>
                <a:sym typeface="Times New Roman"/>
              </a:rPr>
              <a:t>La Division des Indices Statistiques a pour attributions la réalisation des enquêtes mensuelles sur les prix et sur la production, et aussi l’élaboration des indices des prix, de volume et du commerce extérieur.</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15" name="Google Shape;115;p4"/>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16" name="Google Shape;116;p4"/>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17" name="Google Shape;117;p4"/>
          <p:cNvSpPr txBox="1"/>
          <p:nvPr>
            <p:ph type="title"/>
          </p:nvPr>
        </p:nvSpPr>
        <p:spPr>
          <a:xfrm>
            <a:off x="829574" y="124501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fr-FR">
                <a:latin typeface="Times New Roman"/>
                <a:ea typeface="Times New Roman"/>
                <a:cs typeface="Times New Roman"/>
                <a:sym typeface="Times New Roman"/>
              </a:rPr>
              <a:t>I- </a:t>
            </a:r>
            <a:r>
              <a:rPr lang="fr-FR">
                <a:latin typeface="Arial"/>
                <a:ea typeface="Arial"/>
                <a:cs typeface="Arial"/>
                <a:sym typeface="Arial"/>
              </a:rPr>
              <a:t>l'Indice des prix à la consommation</a:t>
            </a:r>
            <a:endParaRPr/>
          </a:p>
        </p:txBody>
      </p:sp>
      <p:sp>
        <p:nvSpPr>
          <p:cNvPr id="118" name="Google Shape;118;p4"/>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80000"/>
              </a:lnSpc>
              <a:spcBef>
                <a:spcPts val="0"/>
              </a:spcBef>
              <a:spcAft>
                <a:spcPts val="0"/>
              </a:spcAft>
              <a:buClr>
                <a:srgbClr val="F18E00"/>
              </a:buClr>
              <a:buSzPct val="100000"/>
              <a:buNone/>
            </a:pPr>
            <a:r>
              <a:rPr lang="fr-FR" sz="2000">
                <a:latin typeface="Times New Roman"/>
                <a:ea typeface="Times New Roman"/>
                <a:cs typeface="Times New Roman"/>
                <a:sym typeface="Times New Roman"/>
              </a:rPr>
              <a:t>Le Haut Commissariat au Plan calcule, depuis avril 2020, l’Indice des Prix à la Consommation (IPC) base 100 en 2017 qui a remplacé l’ancien indice des prix à la consommation  (IPC) base 100 en 2006. </a:t>
            </a:r>
            <a:endParaRPr/>
          </a:p>
          <a:p>
            <a:pPr indent="0" lvl="1" marL="457200" rtl="0" algn="just">
              <a:lnSpc>
                <a:spcPct val="80000"/>
              </a:lnSpc>
              <a:spcBef>
                <a:spcPts val="500"/>
              </a:spcBef>
              <a:spcAft>
                <a:spcPts val="0"/>
              </a:spcAft>
              <a:buClr>
                <a:schemeClr val="dk1"/>
              </a:buClr>
              <a:buSzPct val="100000"/>
              <a:buNone/>
            </a:pPr>
            <a:r>
              <a:t/>
            </a:r>
            <a:endParaRPr b="1">
              <a:solidFill>
                <a:srgbClr val="C00000"/>
              </a:solidFill>
              <a:latin typeface="Times New Roman"/>
              <a:ea typeface="Times New Roman"/>
              <a:cs typeface="Times New Roman"/>
              <a:sym typeface="Times New Roman"/>
            </a:endParaRPr>
          </a:p>
          <a:p>
            <a:pPr indent="0" lvl="1" marL="457200" rtl="0" algn="just">
              <a:lnSpc>
                <a:spcPct val="8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Définition</a:t>
            </a:r>
            <a:endParaRPr/>
          </a:p>
          <a:p>
            <a:pPr indent="0" lvl="0" marL="0" rtl="0" algn="just">
              <a:lnSpc>
                <a:spcPct val="80000"/>
              </a:lnSpc>
              <a:spcBef>
                <a:spcPts val="1000"/>
              </a:spcBef>
              <a:spcAft>
                <a:spcPts val="0"/>
              </a:spcAft>
              <a:buClr>
                <a:srgbClr val="F18E00"/>
              </a:buClr>
              <a:buSzPct val="100000"/>
              <a:buNone/>
            </a:pPr>
            <a:r>
              <a:rPr lang="fr-FR" sz="2000">
                <a:latin typeface="Times New Roman"/>
                <a:ea typeface="Times New Roman"/>
                <a:cs typeface="Times New Roman"/>
                <a:sym typeface="Times New Roman"/>
              </a:rPr>
              <a:t>    L’IPC mesure les variations relatives des prix des biens et services consommés par les ménages de référence.</a:t>
            </a:r>
            <a:endParaRPr b="1" sz="2000">
              <a:latin typeface="Times New Roman"/>
              <a:ea typeface="Times New Roman"/>
              <a:cs typeface="Times New Roman"/>
              <a:sym typeface="Times New Roman"/>
            </a:endParaRPr>
          </a:p>
          <a:p>
            <a:pPr indent="0" lvl="1" marL="457200" rtl="0" algn="just">
              <a:lnSpc>
                <a:spcPct val="8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 </a:t>
            </a:r>
            <a:endParaRPr/>
          </a:p>
          <a:p>
            <a:pPr indent="0" lvl="1" marL="457200" rtl="0" algn="just">
              <a:lnSpc>
                <a:spcPct val="8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Objectifs:</a:t>
            </a:r>
            <a:endParaRPr/>
          </a:p>
          <a:p>
            <a:pPr indent="0" lvl="0" marL="0" rtl="0" algn="just">
              <a:lnSpc>
                <a:spcPct val="90000"/>
              </a:lnSpc>
              <a:spcBef>
                <a:spcPts val="1000"/>
              </a:spcBef>
              <a:spcAft>
                <a:spcPts val="0"/>
              </a:spcAft>
              <a:buClr>
                <a:srgbClr val="F18E00"/>
              </a:buClr>
              <a:buSzPct val="100000"/>
              <a:buNone/>
            </a:pPr>
            <a:r>
              <a:rPr b="1" lang="fr-FR" sz="2000">
                <a:solidFill>
                  <a:srgbClr val="C00000"/>
                </a:solidFill>
                <a:latin typeface="Times New Roman"/>
                <a:ea typeface="Times New Roman"/>
                <a:cs typeface="Times New Roman"/>
                <a:sym typeface="Times New Roman"/>
              </a:rPr>
              <a:t>    </a:t>
            </a:r>
            <a:r>
              <a:rPr lang="fr-FR" sz="2000">
                <a:latin typeface="Times New Roman"/>
                <a:ea typeface="Times New Roman"/>
                <a:cs typeface="Times New Roman"/>
                <a:sym typeface="Times New Roman"/>
              </a:rPr>
              <a:t>L’IPC mesure la variation relative des prix à la consommation. Il permet :</a:t>
            </a:r>
            <a:endParaRPr/>
          </a:p>
          <a:p>
            <a:pPr indent="0" lvl="0" marL="0" rtl="0" algn="just">
              <a:lnSpc>
                <a:spcPct val="90000"/>
              </a:lnSpc>
              <a:spcBef>
                <a:spcPts val="1000"/>
              </a:spcBef>
              <a:spcAft>
                <a:spcPts val="0"/>
              </a:spcAft>
              <a:buClr>
                <a:srgbClr val="F18E00"/>
              </a:buClr>
              <a:buSzPct val="100000"/>
              <a:buNone/>
            </a:pPr>
            <a:r>
              <a:rPr lang="fr-FR" sz="2000">
                <a:latin typeface="Times New Roman"/>
                <a:ea typeface="Times New Roman"/>
                <a:cs typeface="Times New Roman"/>
                <a:sym typeface="Times New Roman"/>
              </a:rPr>
              <a:t>	- Indexation des salaires et des contrats entre différents partenaires;    </a:t>
            </a:r>
            <a:endParaRPr/>
          </a:p>
          <a:p>
            <a:pPr indent="0" lvl="0" marL="0" rtl="0" algn="just">
              <a:lnSpc>
                <a:spcPct val="90000"/>
              </a:lnSpc>
              <a:spcBef>
                <a:spcPts val="1000"/>
              </a:spcBef>
              <a:spcAft>
                <a:spcPts val="0"/>
              </a:spcAft>
              <a:buClr>
                <a:srgbClr val="F18E00"/>
              </a:buClr>
              <a:buSzPct val="100000"/>
              <a:buNone/>
            </a:pPr>
            <a:r>
              <a:rPr lang="fr-FR" sz="2000">
                <a:latin typeface="Times New Roman"/>
                <a:ea typeface="Times New Roman"/>
                <a:cs typeface="Times New Roman"/>
                <a:sym typeface="Times New Roman"/>
              </a:rPr>
              <a:t>	- Outil permettant de contribuer au suivi et à l’analyse conjoncturelle ;</a:t>
            </a:r>
            <a:endParaRPr/>
          </a:p>
          <a:p>
            <a:pPr indent="0" lvl="0" marL="0" rtl="0" algn="just">
              <a:lnSpc>
                <a:spcPct val="90000"/>
              </a:lnSpc>
              <a:spcBef>
                <a:spcPts val="1000"/>
              </a:spcBef>
              <a:spcAft>
                <a:spcPts val="0"/>
              </a:spcAft>
              <a:buClr>
                <a:srgbClr val="F18E00"/>
              </a:buClr>
              <a:buSzPct val="100000"/>
              <a:buNone/>
            </a:pPr>
            <a:r>
              <a:rPr lang="fr-FR" sz="2000">
                <a:latin typeface="Times New Roman"/>
                <a:ea typeface="Times New Roman"/>
                <a:cs typeface="Times New Roman"/>
                <a:sym typeface="Times New Roman"/>
              </a:rPr>
              <a:t>	- Instrument qui sert à déflater les séries notamment celles de la comptabilité Nationale.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24" name="Google Shape;124;p5"/>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25" name="Google Shape;125;p5"/>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26" name="Google Shape;126;p5"/>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27" name="Google Shape;127;p5"/>
          <p:cNvSpPr txBox="1"/>
          <p:nvPr>
            <p:ph type="title"/>
          </p:nvPr>
        </p:nvSpPr>
        <p:spPr>
          <a:xfrm>
            <a:off x="829574" y="124501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fr-FR">
                <a:latin typeface="Times New Roman"/>
                <a:ea typeface="Times New Roman"/>
                <a:cs typeface="Times New Roman"/>
                <a:sym typeface="Times New Roman"/>
              </a:rPr>
              <a:t>I- </a:t>
            </a:r>
            <a:r>
              <a:rPr lang="fr-FR">
                <a:latin typeface="Arial"/>
                <a:ea typeface="Arial"/>
                <a:cs typeface="Arial"/>
                <a:sym typeface="Arial"/>
              </a:rPr>
              <a:t>l'Indice des prix à la consommation</a:t>
            </a:r>
            <a:endParaRPr/>
          </a:p>
        </p:txBody>
      </p:sp>
      <p:sp>
        <p:nvSpPr>
          <p:cNvPr id="128" name="Google Shape;128;p5"/>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85000" lnSpcReduction="10000"/>
          </a:bodyPr>
          <a:lstStyle/>
          <a:p>
            <a:pPr indent="0" lvl="1" marL="457200" rtl="0" algn="just">
              <a:lnSpc>
                <a:spcPct val="80000"/>
              </a:lnSpc>
              <a:spcBef>
                <a:spcPts val="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Champ géographique :</a:t>
            </a:r>
            <a:endParaRPr/>
          </a:p>
          <a:p>
            <a:pPr indent="0" lvl="0" marL="0" rtl="0" algn="just">
              <a:lnSpc>
                <a:spcPct val="150000"/>
              </a:lnSpc>
              <a:spcBef>
                <a:spcPts val="1000"/>
              </a:spcBef>
              <a:spcAft>
                <a:spcPts val="0"/>
              </a:spcAft>
              <a:buClr>
                <a:srgbClr val="F18E00"/>
              </a:buClr>
              <a:buSzPct val="100000"/>
              <a:buNone/>
            </a:pPr>
            <a:r>
              <a:rPr lang="fr-FR" sz="2000">
                <a:latin typeface="Times New Roman"/>
                <a:ea typeface="Times New Roman"/>
                <a:cs typeface="Times New Roman"/>
                <a:sym typeface="Times New Roman"/>
              </a:rPr>
              <a:t>    l’IPC est calculé au niveau de 18 villes représentant toutes les régions du Royaume et pour le niveau national. </a:t>
            </a:r>
            <a:endParaRPr/>
          </a:p>
          <a:p>
            <a:pPr indent="0" lvl="1" marL="457200" rtl="0" algn="just">
              <a:lnSpc>
                <a:spcPct val="150000"/>
              </a:lnSpc>
              <a:spcBef>
                <a:spcPts val="500"/>
              </a:spcBef>
              <a:spcAft>
                <a:spcPts val="0"/>
              </a:spcAft>
              <a:buClr>
                <a:schemeClr val="dk1"/>
              </a:buClr>
              <a:buSzPct val="100000"/>
              <a:buNone/>
            </a:pPr>
            <a:r>
              <a:t/>
            </a:r>
            <a:endParaRPr>
              <a:latin typeface="Times New Roman"/>
              <a:ea typeface="Times New Roman"/>
              <a:cs typeface="Times New Roman"/>
              <a:sym typeface="Times New Roman"/>
            </a:endParaRPr>
          </a:p>
          <a:p>
            <a:pPr indent="0" lvl="1" marL="457200" rtl="0" algn="just">
              <a:lnSpc>
                <a:spcPct val="150000"/>
              </a:lnSpc>
              <a:spcBef>
                <a:spcPts val="500"/>
              </a:spcBef>
              <a:spcAft>
                <a:spcPts val="0"/>
              </a:spcAft>
              <a:buClr>
                <a:schemeClr val="dk1"/>
              </a:buClr>
              <a:buSzPct val="100000"/>
              <a:buNone/>
            </a:pPr>
            <a:r>
              <a:rPr lang="fr-FR">
                <a:latin typeface="Times New Roman"/>
                <a:ea typeface="Times New Roman"/>
                <a:cs typeface="Times New Roman"/>
                <a:sym typeface="Times New Roman"/>
              </a:rPr>
              <a:t>        Les critères du choix des villes sont : </a:t>
            </a:r>
            <a:endParaRPr/>
          </a:p>
          <a:p>
            <a:pPr indent="0" lvl="1" marL="457200" rtl="0" algn="just">
              <a:lnSpc>
                <a:spcPct val="150000"/>
              </a:lnSpc>
              <a:spcBef>
                <a:spcPts val="500"/>
              </a:spcBef>
              <a:spcAft>
                <a:spcPts val="0"/>
              </a:spcAft>
              <a:buClr>
                <a:schemeClr val="dk1"/>
              </a:buClr>
              <a:buSzPct val="100000"/>
              <a:buNone/>
            </a:pPr>
            <a:r>
              <a:t/>
            </a:r>
            <a:endParaRPr>
              <a:latin typeface="Times New Roman"/>
              <a:ea typeface="Times New Roman"/>
              <a:cs typeface="Times New Roman"/>
              <a:sym typeface="Times New Roman"/>
            </a:endParaRPr>
          </a:p>
          <a:p>
            <a:pPr indent="0" lvl="3" marL="1371600" rtl="0" algn="l">
              <a:lnSpc>
                <a:spcPct val="150000"/>
              </a:lnSpc>
              <a:spcBef>
                <a:spcPts val="500"/>
              </a:spcBef>
              <a:spcAft>
                <a:spcPts val="0"/>
              </a:spcAft>
              <a:buClr>
                <a:schemeClr val="dk1"/>
              </a:buClr>
              <a:buSzPct val="100000"/>
              <a:buNone/>
            </a:pPr>
            <a:r>
              <a:rPr lang="fr-FR">
                <a:latin typeface="Times New Roman"/>
                <a:ea typeface="Times New Roman"/>
                <a:cs typeface="Times New Roman"/>
                <a:sym typeface="Times New Roman"/>
              </a:rPr>
              <a:t>- L'importance de la ville,</a:t>
            </a:r>
            <a:endParaRPr/>
          </a:p>
          <a:p>
            <a:pPr indent="0" lvl="3" marL="1371600" rtl="0" algn="l">
              <a:lnSpc>
                <a:spcPct val="150000"/>
              </a:lnSpc>
              <a:spcBef>
                <a:spcPts val="500"/>
              </a:spcBef>
              <a:spcAft>
                <a:spcPts val="0"/>
              </a:spcAft>
              <a:buClr>
                <a:schemeClr val="dk1"/>
              </a:buClr>
              <a:buSzPct val="100000"/>
              <a:buNone/>
            </a:pPr>
            <a:r>
              <a:rPr lang="fr-FR">
                <a:latin typeface="Times New Roman"/>
                <a:ea typeface="Times New Roman"/>
                <a:cs typeface="Times New Roman"/>
                <a:sym typeface="Times New Roman"/>
              </a:rPr>
              <a:t>- La représentativité régionale,</a:t>
            </a:r>
            <a:endParaRPr/>
          </a:p>
          <a:p>
            <a:pPr indent="0" lvl="3" marL="1371600" rtl="0" algn="l">
              <a:lnSpc>
                <a:spcPct val="150000"/>
              </a:lnSpc>
              <a:spcBef>
                <a:spcPts val="500"/>
              </a:spcBef>
              <a:spcAft>
                <a:spcPts val="0"/>
              </a:spcAft>
              <a:buClr>
                <a:schemeClr val="dk1"/>
              </a:buClr>
              <a:buSzPct val="100000"/>
              <a:buNone/>
            </a:pPr>
            <a:r>
              <a:rPr lang="fr-FR">
                <a:latin typeface="Times New Roman"/>
                <a:ea typeface="Times New Roman"/>
                <a:cs typeface="Times New Roman"/>
                <a:sym typeface="Times New Roman"/>
              </a:rPr>
              <a:t>- La situation géographique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6"/>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34" name="Google Shape;134;p6"/>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35" name="Google Shape;135;p6"/>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36" name="Google Shape;136;p6"/>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37" name="Google Shape;137;p6"/>
          <p:cNvSpPr txBox="1"/>
          <p:nvPr>
            <p:ph type="title"/>
          </p:nvPr>
        </p:nvSpPr>
        <p:spPr>
          <a:xfrm>
            <a:off x="829574" y="124501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fr-FR">
                <a:latin typeface="Times New Roman"/>
                <a:ea typeface="Times New Roman"/>
                <a:cs typeface="Times New Roman"/>
                <a:sym typeface="Times New Roman"/>
              </a:rPr>
              <a:t>I- </a:t>
            </a:r>
            <a:r>
              <a:rPr lang="fr-FR">
                <a:latin typeface="Arial"/>
                <a:ea typeface="Arial"/>
                <a:cs typeface="Arial"/>
                <a:sym typeface="Arial"/>
              </a:rPr>
              <a:t>L'Indice des prix à la consommation</a:t>
            </a:r>
            <a:endParaRPr/>
          </a:p>
        </p:txBody>
      </p:sp>
      <p:sp>
        <p:nvSpPr>
          <p:cNvPr id="138" name="Google Shape;138;p6"/>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85000" lnSpcReduction="20000"/>
          </a:bodyPr>
          <a:lstStyle/>
          <a:p>
            <a:pPr indent="0" lvl="1" marL="457200" rtl="0" algn="just">
              <a:lnSpc>
                <a:spcPct val="80000"/>
              </a:lnSpc>
              <a:spcBef>
                <a:spcPts val="0"/>
              </a:spcBef>
              <a:spcAft>
                <a:spcPts val="0"/>
              </a:spcAft>
              <a:buClr>
                <a:schemeClr val="dk1"/>
              </a:buClr>
              <a:buSzPct val="100000"/>
              <a:buNone/>
            </a:pPr>
            <a:r>
              <a:t/>
            </a:r>
            <a:endParaRPr>
              <a:latin typeface="Times New Roman"/>
              <a:ea typeface="Times New Roman"/>
              <a:cs typeface="Times New Roman"/>
              <a:sym typeface="Times New Roman"/>
            </a:endParaRPr>
          </a:p>
          <a:p>
            <a:pPr indent="0" lvl="1" marL="457200" rtl="0" algn="just">
              <a:lnSpc>
                <a:spcPct val="8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Panier de référence:</a:t>
            </a:r>
            <a:endParaRPr/>
          </a:p>
          <a:p>
            <a:pPr indent="0" lvl="0" marL="0" rtl="0" algn="l">
              <a:lnSpc>
                <a:spcPct val="150000"/>
              </a:lnSpc>
              <a:spcBef>
                <a:spcPts val="1000"/>
              </a:spcBef>
              <a:spcAft>
                <a:spcPts val="0"/>
              </a:spcAft>
              <a:buClr>
                <a:srgbClr val="F18E00"/>
              </a:buClr>
              <a:buSzPct val="100000"/>
              <a:buNone/>
            </a:pPr>
            <a:r>
              <a:rPr lang="fr-FR" sz="2000">
                <a:latin typeface="Times New Roman"/>
                <a:ea typeface="Times New Roman"/>
                <a:cs typeface="Times New Roman"/>
                <a:sym typeface="Times New Roman"/>
              </a:rPr>
              <a:t>    Le champ de l’indice comprend tous les produits (biens et services) consommés par la populations de référence, ce panier est composé de 546 articles et 1391 variétés.</a:t>
            </a:r>
            <a:endParaRPr/>
          </a:p>
          <a:p>
            <a:pPr indent="0" lvl="1" marL="457200" rtl="0" algn="just">
              <a:lnSpc>
                <a:spcPct val="15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Pondérations: </a:t>
            </a:r>
            <a:endParaRPr/>
          </a:p>
          <a:p>
            <a:pPr indent="0" lvl="0" marL="0" rtl="0" algn="l">
              <a:lnSpc>
                <a:spcPct val="150000"/>
              </a:lnSpc>
              <a:spcBef>
                <a:spcPts val="1000"/>
              </a:spcBef>
              <a:spcAft>
                <a:spcPts val="0"/>
              </a:spcAft>
              <a:buClr>
                <a:srgbClr val="F18E00"/>
              </a:buClr>
              <a:buSzPct val="100000"/>
              <a:buNone/>
            </a:pPr>
            <a:r>
              <a:rPr lang="fr-FR" sz="2000">
                <a:latin typeface="Times New Roman"/>
                <a:ea typeface="Times New Roman"/>
                <a:cs typeface="Times New Roman"/>
                <a:sym typeface="Times New Roman"/>
              </a:rPr>
              <a:t>    Les coefficients de pondération ont été calculés à partir des données de l’enquête nationale sur la consommation et les dépenses des ménages de 2014.</a:t>
            </a:r>
            <a:endParaRPr/>
          </a:p>
          <a:p>
            <a:pPr indent="0" lvl="1" marL="457200" rtl="0" algn="just">
              <a:lnSpc>
                <a:spcPct val="15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Formule de calcul : </a:t>
            </a:r>
            <a:endParaRPr/>
          </a:p>
          <a:p>
            <a:pPr indent="0" lvl="1" marL="457200" rtl="0" algn="just">
              <a:lnSpc>
                <a:spcPct val="150000"/>
              </a:lnSpc>
              <a:spcBef>
                <a:spcPts val="500"/>
              </a:spcBef>
              <a:spcAft>
                <a:spcPts val="0"/>
              </a:spcAft>
              <a:buClr>
                <a:schemeClr val="dk1"/>
              </a:buClr>
              <a:buSzPct val="100000"/>
              <a:buNone/>
            </a:pPr>
            <a:r>
              <a:rPr b="1" lang="fr-FR">
                <a:latin typeface="Times New Roman"/>
                <a:ea typeface="Times New Roman"/>
                <a:cs typeface="Times New Roman"/>
                <a:sym typeface="Times New Roman"/>
              </a:rPr>
              <a:t>Laspeyres en chaîne avec la formule de Jevons au niveau élémentaire.</a:t>
            </a:r>
            <a:endParaRPr>
              <a:solidFill>
                <a:srgbClr val="008080"/>
              </a:solidFill>
              <a:latin typeface="Times New Roman"/>
              <a:ea typeface="Times New Roman"/>
              <a:cs typeface="Times New Roman"/>
              <a:sym typeface="Times New Roman"/>
            </a:endParaRPr>
          </a:p>
          <a:p>
            <a:pPr indent="0" lvl="0" marL="0" rtl="0" algn="l">
              <a:lnSpc>
                <a:spcPct val="150000"/>
              </a:lnSpc>
              <a:spcBef>
                <a:spcPts val="1000"/>
              </a:spcBef>
              <a:spcAft>
                <a:spcPts val="0"/>
              </a:spcAft>
              <a:buClr>
                <a:srgbClr val="F18E00"/>
              </a:buClr>
              <a:buSzPct val="100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44" name="Google Shape;144;p7"/>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45" name="Google Shape;145;p7"/>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46" name="Google Shape;146;p7"/>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47" name="Google Shape;147;p7"/>
          <p:cNvSpPr txBox="1"/>
          <p:nvPr>
            <p:ph type="title"/>
          </p:nvPr>
        </p:nvSpPr>
        <p:spPr>
          <a:xfrm>
            <a:off x="829574" y="124501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fr-FR">
                <a:latin typeface="Times New Roman"/>
                <a:ea typeface="Times New Roman"/>
                <a:cs typeface="Times New Roman"/>
                <a:sym typeface="Times New Roman"/>
              </a:rPr>
              <a:t>II- </a:t>
            </a:r>
            <a:r>
              <a:rPr lang="fr-FR">
                <a:solidFill>
                  <a:srgbClr val="660066"/>
                </a:solidFill>
                <a:latin typeface="Times New Roman"/>
                <a:ea typeface="Times New Roman"/>
                <a:cs typeface="Times New Roman"/>
                <a:sym typeface="Times New Roman"/>
              </a:rPr>
              <a:t>Indices du commerce extérieur</a:t>
            </a:r>
            <a:endParaRPr/>
          </a:p>
        </p:txBody>
      </p:sp>
      <p:sp>
        <p:nvSpPr>
          <p:cNvPr id="148" name="Google Shape;148;p7"/>
          <p:cNvSpPr txBox="1"/>
          <p:nvPr>
            <p:ph idx="1" type="body"/>
          </p:nvPr>
        </p:nvSpPr>
        <p:spPr>
          <a:xfrm>
            <a:off x="838200" y="2320506"/>
            <a:ext cx="10515600" cy="3856457"/>
          </a:xfrm>
          <a:prstGeom prst="rect">
            <a:avLst/>
          </a:prstGeom>
          <a:noFill/>
          <a:ln>
            <a:noFill/>
          </a:ln>
        </p:spPr>
        <p:txBody>
          <a:bodyPr anchorCtr="0" anchor="t" bIns="45700" lIns="91425" spcFirstLastPara="1" rIns="91425" wrap="square" tIns="45700">
            <a:normAutofit fontScale="62500" lnSpcReduction="20000"/>
          </a:bodyPr>
          <a:lstStyle/>
          <a:p>
            <a:pPr indent="0" lvl="1" marL="457200" rtl="0" algn="just">
              <a:lnSpc>
                <a:spcPct val="80000"/>
              </a:lnSpc>
              <a:spcBef>
                <a:spcPts val="0"/>
              </a:spcBef>
              <a:spcAft>
                <a:spcPts val="0"/>
              </a:spcAft>
              <a:buClr>
                <a:schemeClr val="dk1"/>
              </a:buClr>
              <a:buSzPct val="100000"/>
              <a:buNone/>
            </a:pPr>
            <a:r>
              <a:t/>
            </a:r>
            <a:endParaRPr>
              <a:latin typeface="Times New Roman"/>
              <a:ea typeface="Times New Roman"/>
              <a:cs typeface="Times New Roman"/>
              <a:sym typeface="Times New Roman"/>
            </a:endParaRPr>
          </a:p>
          <a:p>
            <a:pPr indent="-228600" lvl="1" marL="685800" rtl="0" algn="just">
              <a:lnSpc>
                <a:spcPct val="15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Présentation</a:t>
            </a:r>
            <a:endParaRPr/>
          </a:p>
          <a:p>
            <a:pPr indent="-285750" lvl="0" marL="285750" rtl="0" algn="just">
              <a:lnSpc>
                <a:spcPct val="150000"/>
              </a:lnSpc>
              <a:spcBef>
                <a:spcPts val="1000"/>
              </a:spcBef>
              <a:spcAft>
                <a:spcPts val="0"/>
              </a:spcAft>
              <a:buClr>
                <a:srgbClr val="F18E00"/>
              </a:buClr>
              <a:buSzPct val="100000"/>
              <a:buNone/>
            </a:pPr>
            <a:r>
              <a:rPr b="1" lang="fr-FR" sz="2000">
                <a:solidFill>
                  <a:srgbClr val="000000"/>
                </a:solidFill>
                <a:latin typeface="Times New Roman"/>
                <a:ea typeface="Times New Roman"/>
                <a:cs typeface="Times New Roman"/>
                <a:sym typeface="Times New Roman"/>
              </a:rPr>
              <a:t>Les indices du commerce extérieur fournissent des informations sur l'évolution des prix et des volumes des importations et des exportations.</a:t>
            </a:r>
            <a:endParaRPr/>
          </a:p>
          <a:p>
            <a:pPr indent="-228600" lvl="1" marL="685800" rtl="0" algn="just">
              <a:lnSpc>
                <a:spcPct val="15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Objectifs:</a:t>
            </a:r>
            <a:endParaRPr/>
          </a:p>
          <a:p>
            <a:pPr indent="0" lvl="0" marL="0" rtl="0" algn="l">
              <a:lnSpc>
                <a:spcPct val="150000"/>
              </a:lnSpc>
              <a:spcBef>
                <a:spcPts val="0"/>
              </a:spcBef>
              <a:spcAft>
                <a:spcPts val="0"/>
              </a:spcAft>
              <a:buClr>
                <a:srgbClr val="F18E00"/>
              </a:buClr>
              <a:buSzPct val="100000"/>
              <a:buNone/>
            </a:pPr>
            <a:r>
              <a:rPr lang="fr-FR" sz="2000">
                <a:solidFill>
                  <a:srgbClr val="F18E00"/>
                </a:solidFill>
                <a:latin typeface="Times New Roman"/>
                <a:ea typeface="Times New Roman"/>
                <a:cs typeface="Times New Roman"/>
                <a:sym typeface="Times New Roman"/>
              </a:rPr>
              <a:t>	</a:t>
            </a:r>
            <a:r>
              <a:rPr b="1" lang="fr-FR" sz="2000">
                <a:solidFill>
                  <a:srgbClr val="000000"/>
                </a:solidFill>
                <a:latin typeface="Times New Roman"/>
                <a:ea typeface="Times New Roman"/>
                <a:cs typeface="Times New Roman"/>
                <a:sym typeface="Times New Roman"/>
              </a:rPr>
              <a:t>Les ICE permettent entre autres de : </a:t>
            </a:r>
            <a:endParaRPr/>
          </a:p>
          <a:p>
            <a:pPr indent="-79375" lvl="0" marL="0" rtl="0" algn="l">
              <a:lnSpc>
                <a:spcPct val="150000"/>
              </a:lnSpc>
              <a:spcBef>
                <a:spcPts val="0"/>
              </a:spcBef>
              <a:spcAft>
                <a:spcPts val="0"/>
              </a:spcAft>
              <a:buClr>
                <a:srgbClr val="000000"/>
              </a:buClr>
              <a:buSzPct val="100000"/>
              <a:buFont typeface="Noto Sans Symbols"/>
              <a:buChar char="⮚"/>
            </a:pPr>
            <a:r>
              <a:rPr b="1" lang="fr-FR" sz="2000">
                <a:solidFill>
                  <a:srgbClr val="000000"/>
                </a:solidFill>
                <a:latin typeface="Times New Roman"/>
                <a:ea typeface="Times New Roman"/>
                <a:cs typeface="Times New Roman"/>
                <a:sym typeface="Times New Roman"/>
              </a:rPr>
              <a:t> Retracer l'évolution relative dans le temps des valeurs moyennes et des volumes à l’importation et à l’exportation ;</a:t>
            </a:r>
            <a:endParaRPr/>
          </a:p>
          <a:p>
            <a:pPr indent="-79375" lvl="0" marL="0" rtl="0" algn="l">
              <a:lnSpc>
                <a:spcPct val="150000"/>
              </a:lnSpc>
              <a:spcBef>
                <a:spcPts val="0"/>
              </a:spcBef>
              <a:spcAft>
                <a:spcPts val="0"/>
              </a:spcAft>
              <a:buClr>
                <a:srgbClr val="000000"/>
              </a:buClr>
              <a:buSzPct val="100000"/>
              <a:buFont typeface="Noto Sans Symbols"/>
              <a:buChar char="⮚"/>
            </a:pPr>
            <a:r>
              <a:rPr b="1" lang="fr-FR" sz="2000">
                <a:solidFill>
                  <a:srgbClr val="000000"/>
                </a:solidFill>
                <a:latin typeface="Times New Roman"/>
                <a:ea typeface="Times New Roman"/>
                <a:cs typeface="Times New Roman"/>
                <a:sym typeface="Times New Roman"/>
              </a:rPr>
              <a:t> Estimer à prix constants des importations et des exportions par branche et sous branche de la nomenclature marocaine des activités (NMA) ;</a:t>
            </a:r>
            <a:endParaRPr/>
          </a:p>
          <a:p>
            <a:pPr indent="-79375" lvl="0" marL="0" rtl="0" algn="l">
              <a:lnSpc>
                <a:spcPct val="150000"/>
              </a:lnSpc>
              <a:spcBef>
                <a:spcPts val="0"/>
              </a:spcBef>
              <a:spcAft>
                <a:spcPts val="0"/>
              </a:spcAft>
              <a:buClr>
                <a:srgbClr val="000000"/>
              </a:buClr>
              <a:buSzPct val="100000"/>
              <a:buFont typeface="Noto Sans Symbols"/>
              <a:buChar char="⮚"/>
            </a:pPr>
            <a:r>
              <a:rPr b="1" lang="fr-FR" sz="2000">
                <a:solidFill>
                  <a:srgbClr val="000000"/>
                </a:solidFill>
                <a:latin typeface="Times New Roman"/>
                <a:ea typeface="Times New Roman"/>
                <a:cs typeface="Times New Roman"/>
                <a:sym typeface="Times New Roman"/>
              </a:rPr>
              <a:t> Déterminer les termes de l'échange, il s'agit  du rapport des indices de valeurs moyennes à l'exportation et à l’importation</a:t>
            </a:r>
            <a:endParaRPr/>
          </a:p>
          <a:p>
            <a:pPr indent="0" lvl="0" marL="0" rtl="0" algn="l">
              <a:lnSpc>
                <a:spcPct val="150000"/>
              </a:lnSpc>
              <a:spcBef>
                <a:spcPts val="0"/>
              </a:spcBef>
              <a:spcAft>
                <a:spcPts val="0"/>
              </a:spcAft>
              <a:buClr>
                <a:schemeClr val="dk1"/>
              </a:buClr>
              <a:buSzPct val="100000"/>
              <a:buNone/>
            </a:pPr>
            <a:r>
              <a:t/>
            </a:r>
            <a:endParaRPr b="1" sz="2000">
              <a:solidFill>
                <a:srgbClr val="000000"/>
              </a:solidFill>
              <a:latin typeface="Times New Roman"/>
              <a:ea typeface="Times New Roman"/>
              <a:cs typeface="Times New Roman"/>
              <a:sym typeface="Times New Roman"/>
            </a:endParaRPr>
          </a:p>
          <a:p>
            <a:pPr indent="-228600" lvl="1" marL="685800" rtl="0" algn="just">
              <a:lnSpc>
                <a:spcPct val="150000"/>
              </a:lnSpc>
              <a:spcBef>
                <a:spcPts val="500"/>
              </a:spcBef>
              <a:spcAft>
                <a:spcPts val="0"/>
              </a:spcAft>
              <a:buClr>
                <a:srgbClr val="C00000"/>
              </a:buClr>
              <a:buSzPct val="100000"/>
              <a:buNone/>
            </a:pPr>
            <a:r>
              <a:rPr b="1" lang="fr-FR">
                <a:solidFill>
                  <a:srgbClr val="C00000"/>
                </a:solidFill>
                <a:latin typeface="Century Gothic"/>
                <a:ea typeface="Century Gothic"/>
                <a:cs typeface="Century Gothic"/>
                <a:sym typeface="Century Gothic"/>
              </a:rPr>
              <a:t>Source de données:</a:t>
            </a:r>
            <a:endParaRPr/>
          </a:p>
          <a:p>
            <a:pPr indent="0" lvl="0" marL="0" rtl="0" algn="l">
              <a:lnSpc>
                <a:spcPct val="150000"/>
              </a:lnSpc>
              <a:spcBef>
                <a:spcPts val="0"/>
              </a:spcBef>
              <a:spcAft>
                <a:spcPts val="0"/>
              </a:spcAft>
              <a:buClr>
                <a:srgbClr val="000000"/>
              </a:buClr>
              <a:buSzPct val="100000"/>
              <a:buNone/>
            </a:pPr>
            <a:r>
              <a:rPr b="1" lang="fr-FR" sz="1800">
                <a:solidFill>
                  <a:srgbClr val="000000"/>
                </a:solidFill>
                <a:latin typeface="Century Gothic"/>
                <a:ea typeface="Century Gothic"/>
                <a:cs typeface="Century Gothic"/>
                <a:sym typeface="Century Gothic"/>
              </a:rPr>
              <a:t>Les données de base servant à l'établissement des ICE sont des statistiques sous produites fournies par l’Office des Changes.</a:t>
            </a:r>
            <a:endParaRPr/>
          </a:p>
          <a:p>
            <a:pPr indent="0" lvl="0" marL="0" rtl="0" algn="l">
              <a:lnSpc>
                <a:spcPct val="150000"/>
              </a:lnSpc>
              <a:spcBef>
                <a:spcPts val="0"/>
              </a:spcBef>
              <a:spcAft>
                <a:spcPts val="0"/>
              </a:spcAft>
              <a:buClr>
                <a:schemeClr val="dk1"/>
              </a:buClr>
              <a:buSzPct val="100000"/>
              <a:buNone/>
            </a:pPr>
            <a:r>
              <a:t/>
            </a:r>
            <a:endParaRPr b="1" sz="1800">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Clr>
                <a:srgbClr val="000000"/>
              </a:buClr>
              <a:buSzPct val="100000"/>
              <a:buNone/>
            </a:pPr>
            <a:r>
              <a:rPr b="1" lang="fr-FR" sz="1800">
                <a:solidFill>
                  <a:srgbClr val="000000"/>
                </a:solidFill>
                <a:latin typeface="Century Gothic"/>
                <a:ea typeface="Century Gothic"/>
                <a:cs typeface="Century Gothic"/>
                <a:sym typeface="Century Gothic"/>
              </a:rPr>
              <a:t>Il s’agit de fichiers mensuels contenant les statistiques sur les valeurs et les quantités des produits échangés avec le reste du monde. Ces produits sont classés selon la nomenclature douanière.</a:t>
            </a:r>
            <a:endParaRPr/>
          </a:p>
          <a:p>
            <a:pPr indent="0" lvl="0" marL="0" rtl="0" algn="l">
              <a:lnSpc>
                <a:spcPct val="150000"/>
              </a:lnSpc>
              <a:spcBef>
                <a:spcPts val="0"/>
              </a:spcBef>
              <a:spcAft>
                <a:spcPts val="0"/>
              </a:spcAft>
              <a:buClr>
                <a:schemeClr val="dk1"/>
              </a:buClr>
              <a:buSzPct val="100000"/>
              <a:buNone/>
            </a:pPr>
            <a:r>
              <a:t/>
            </a:r>
            <a:endParaRPr b="1" sz="2000">
              <a:solidFill>
                <a:srgbClr val="000000"/>
              </a:solidFill>
              <a:latin typeface="Times New Roman"/>
              <a:ea typeface="Times New Roman"/>
              <a:cs typeface="Times New Roman"/>
              <a:sym typeface="Times New Roman"/>
            </a:endParaRPr>
          </a:p>
          <a:p>
            <a:pPr indent="0" lvl="0" marL="0" rtl="0" algn="l">
              <a:lnSpc>
                <a:spcPct val="150000"/>
              </a:lnSpc>
              <a:spcBef>
                <a:spcPts val="1000"/>
              </a:spcBef>
              <a:spcAft>
                <a:spcPts val="0"/>
              </a:spcAft>
              <a:buClr>
                <a:srgbClr val="F18E00"/>
              </a:buClr>
              <a:buSzPct val="100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11747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8"/>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54" name="Google Shape;154;p8"/>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55" name="Google Shape;155;p8"/>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56" name="Google Shape;156;p8"/>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57" name="Google Shape;157;p8"/>
          <p:cNvSpPr txBox="1"/>
          <p:nvPr>
            <p:ph type="title"/>
          </p:nvPr>
        </p:nvSpPr>
        <p:spPr>
          <a:xfrm>
            <a:off x="829574" y="124501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lang="fr-FR">
                <a:latin typeface="Times New Roman"/>
                <a:ea typeface="Times New Roman"/>
                <a:cs typeface="Times New Roman"/>
                <a:sym typeface="Times New Roman"/>
              </a:rPr>
              <a:t>II- </a:t>
            </a:r>
            <a:r>
              <a:rPr lang="fr-FR">
                <a:solidFill>
                  <a:srgbClr val="660066"/>
                </a:solidFill>
                <a:latin typeface="Times New Roman"/>
                <a:ea typeface="Times New Roman"/>
                <a:cs typeface="Times New Roman"/>
                <a:sym typeface="Times New Roman"/>
              </a:rPr>
              <a:t>Indices du commerce extérieur</a:t>
            </a:r>
            <a:endParaRPr/>
          </a:p>
        </p:txBody>
      </p:sp>
      <p:sp>
        <p:nvSpPr>
          <p:cNvPr id="158" name="Google Shape;158;p8"/>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85000" lnSpcReduction="20000"/>
          </a:bodyPr>
          <a:lstStyle/>
          <a:p>
            <a:pPr indent="0" lvl="1" marL="457200" rtl="0" algn="just">
              <a:lnSpc>
                <a:spcPct val="80000"/>
              </a:lnSpc>
              <a:spcBef>
                <a:spcPts val="0"/>
              </a:spcBef>
              <a:spcAft>
                <a:spcPts val="0"/>
              </a:spcAft>
              <a:buClr>
                <a:schemeClr val="dk1"/>
              </a:buClr>
              <a:buSzPct val="100000"/>
              <a:buNone/>
            </a:pPr>
            <a:r>
              <a:t/>
            </a:r>
            <a:endParaRPr>
              <a:latin typeface="Times New Roman"/>
              <a:ea typeface="Times New Roman"/>
              <a:cs typeface="Times New Roman"/>
              <a:sym typeface="Times New Roman"/>
            </a:endParaRPr>
          </a:p>
          <a:p>
            <a:pPr indent="-228600" lvl="1" marL="685800" rtl="0" algn="just">
              <a:lnSpc>
                <a:spcPct val="150000"/>
              </a:lnSpc>
              <a:spcBef>
                <a:spcPts val="500"/>
              </a:spcBef>
              <a:spcAft>
                <a:spcPts val="0"/>
              </a:spcAft>
              <a:buClr>
                <a:srgbClr val="C00000"/>
              </a:buClr>
              <a:buSzPct val="100000"/>
              <a:buNone/>
            </a:pPr>
            <a:r>
              <a:rPr b="1" lang="fr-FR">
                <a:solidFill>
                  <a:srgbClr val="C00000"/>
                </a:solidFill>
                <a:latin typeface="Times New Roman"/>
                <a:ea typeface="Times New Roman"/>
                <a:cs typeface="Times New Roman"/>
                <a:sym typeface="Times New Roman"/>
              </a:rPr>
              <a:t>Indices calculés:</a:t>
            </a:r>
            <a:endParaRPr/>
          </a:p>
          <a:p>
            <a:pPr indent="0" lvl="0" marL="0" rtl="0" algn="just">
              <a:lnSpc>
                <a:spcPct val="150000"/>
              </a:lnSpc>
              <a:spcBef>
                <a:spcPts val="1000"/>
              </a:spcBef>
              <a:spcAft>
                <a:spcPts val="0"/>
              </a:spcAft>
              <a:buClr>
                <a:srgbClr val="F18E00"/>
              </a:buClr>
              <a:buSzPct val="100000"/>
              <a:buNone/>
            </a:pPr>
            <a:r>
              <a:rPr b="1" lang="fr-FR" sz="2000">
                <a:solidFill>
                  <a:srgbClr val="000000"/>
                </a:solidFill>
                <a:latin typeface="Times New Roman"/>
                <a:ea typeface="Times New Roman"/>
                <a:cs typeface="Times New Roman"/>
                <a:sym typeface="Times New Roman"/>
              </a:rPr>
              <a:t>Les indices du commerce extérieur calculés sont les suivants: </a:t>
            </a:r>
            <a:endParaRPr/>
          </a:p>
          <a:p>
            <a:pPr indent="0" lvl="0" marL="0" rtl="0" algn="just">
              <a:lnSpc>
                <a:spcPct val="150000"/>
              </a:lnSpc>
              <a:spcBef>
                <a:spcPts val="1000"/>
              </a:spcBef>
              <a:spcAft>
                <a:spcPts val="0"/>
              </a:spcAft>
              <a:buClr>
                <a:srgbClr val="F18E00"/>
              </a:buClr>
              <a:buSzPct val="100000"/>
              <a:buNone/>
            </a:pPr>
            <a:r>
              <a:rPr b="1" lang="fr-FR" sz="2000">
                <a:solidFill>
                  <a:srgbClr val="C00000"/>
                </a:solidFill>
                <a:latin typeface="Times New Roman"/>
                <a:ea typeface="Times New Roman"/>
                <a:cs typeface="Times New Roman"/>
                <a:sym typeface="Times New Roman"/>
              </a:rPr>
              <a:t>Indice de la valeur</a:t>
            </a:r>
            <a:r>
              <a:rPr b="1" lang="fr-FR" sz="2000">
                <a:solidFill>
                  <a:srgbClr val="000000"/>
                </a:solidFill>
                <a:latin typeface="Times New Roman"/>
                <a:ea typeface="Times New Roman"/>
                <a:cs typeface="Times New Roman"/>
                <a:sym typeface="Times New Roman"/>
              </a:rPr>
              <a:t> : Calculé sur la base des valeurs, il exprime la variation des valeurs nominales entre deux périodes. </a:t>
            </a:r>
            <a:endParaRPr/>
          </a:p>
          <a:p>
            <a:pPr indent="0" lvl="0" marL="0" rtl="0" algn="just">
              <a:lnSpc>
                <a:spcPct val="150000"/>
              </a:lnSpc>
              <a:spcBef>
                <a:spcPts val="1000"/>
              </a:spcBef>
              <a:spcAft>
                <a:spcPts val="0"/>
              </a:spcAft>
              <a:buClr>
                <a:srgbClr val="F18E00"/>
              </a:buClr>
              <a:buSzPct val="100000"/>
              <a:buNone/>
            </a:pPr>
            <a:r>
              <a:rPr b="1" lang="fr-FR" sz="2000">
                <a:solidFill>
                  <a:srgbClr val="C00000"/>
                </a:solidFill>
                <a:latin typeface="Times New Roman"/>
                <a:ea typeface="Times New Roman"/>
                <a:cs typeface="Times New Roman"/>
                <a:sym typeface="Times New Roman"/>
              </a:rPr>
              <a:t>Indice de la valeur moyenne</a:t>
            </a:r>
            <a:r>
              <a:rPr b="1" lang="fr-FR" sz="2000">
                <a:solidFill>
                  <a:srgbClr val="000000"/>
                </a:solidFill>
                <a:latin typeface="Times New Roman"/>
                <a:ea typeface="Times New Roman"/>
                <a:cs typeface="Times New Roman"/>
                <a:sym typeface="Times New Roman"/>
              </a:rPr>
              <a:t> : il détermine l'évolution du niveau des prix du commerce extérieur à partir des valeurs moyennes. </a:t>
            </a:r>
            <a:endParaRPr/>
          </a:p>
          <a:p>
            <a:pPr indent="0" lvl="0" marL="0" rtl="0" algn="just">
              <a:lnSpc>
                <a:spcPct val="150000"/>
              </a:lnSpc>
              <a:spcBef>
                <a:spcPts val="1000"/>
              </a:spcBef>
              <a:spcAft>
                <a:spcPts val="0"/>
              </a:spcAft>
              <a:buClr>
                <a:srgbClr val="F18E00"/>
              </a:buClr>
              <a:buSzPct val="100000"/>
              <a:buNone/>
            </a:pPr>
            <a:r>
              <a:rPr b="1" lang="fr-FR" sz="2000">
                <a:solidFill>
                  <a:srgbClr val="C00000"/>
                </a:solidFill>
                <a:latin typeface="Times New Roman"/>
                <a:ea typeface="Times New Roman"/>
                <a:cs typeface="Times New Roman"/>
                <a:sym typeface="Times New Roman"/>
              </a:rPr>
              <a:t>Indice de volume</a:t>
            </a:r>
            <a:r>
              <a:rPr b="1" lang="fr-FR" sz="2000">
                <a:solidFill>
                  <a:srgbClr val="000000"/>
                </a:solidFill>
                <a:latin typeface="Times New Roman"/>
                <a:ea typeface="Times New Roman"/>
                <a:cs typeface="Times New Roman"/>
                <a:sym typeface="Times New Roman"/>
              </a:rPr>
              <a:t> : il indique l'évolution réelle du commerce extérieur, c'est-à-dire à prix constants. Il constitue une grandeur résiduelle qui correspond au quotient de l'indice de la valeur et de l'indice de la valeur moyenne.</a:t>
            </a:r>
            <a:endParaRPr/>
          </a:p>
          <a:p>
            <a:pPr indent="0" lvl="0" marL="0" rtl="0" algn="l">
              <a:lnSpc>
                <a:spcPct val="150000"/>
              </a:lnSpc>
              <a:spcBef>
                <a:spcPts val="1000"/>
              </a:spcBef>
              <a:spcAft>
                <a:spcPts val="0"/>
              </a:spcAft>
              <a:buClr>
                <a:srgbClr val="F18E00"/>
              </a:buClr>
              <a:buSzPct val="100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9"/>
          <p:cNvPicPr preferRelativeResize="0"/>
          <p:nvPr/>
        </p:nvPicPr>
        <p:blipFill rotWithShape="1">
          <a:blip r:embed="rId3">
            <a:alphaModFix/>
          </a:blip>
          <a:srcRect b="0" l="0" r="0" t="0"/>
          <a:stretch/>
        </p:blipFill>
        <p:spPr>
          <a:xfrm>
            <a:off x="256478" y="257407"/>
            <a:ext cx="304800" cy="990600"/>
          </a:xfrm>
          <a:prstGeom prst="rect">
            <a:avLst/>
          </a:prstGeom>
          <a:noFill/>
          <a:ln>
            <a:noFill/>
          </a:ln>
        </p:spPr>
      </p:pic>
      <p:pic>
        <p:nvPicPr>
          <p:cNvPr id="164" name="Google Shape;164;p9"/>
          <p:cNvPicPr preferRelativeResize="0"/>
          <p:nvPr/>
        </p:nvPicPr>
        <p:blipFill rotWithShape="1">
          <a:blip r:embed="rId4">
            <a:alphaModFix/>
          </a:blip>
          <a:srcRect b="0" l="0" r="0" t="0"/>
          <a:stretch/>
        </p:blipFill>
        <p:spPr>
          <a:xfrm>
            <a:off x="11476463" y="5762702"/>
            <a:ext cx="457200" cy="863600"/>
          </a:xfrm>
          <a:prstGeom prst="rect">
            <a:avLst/>
          </a:prstGeom>
          <a:noFill/>
          <a:ln>
            <a:noFill/>
          </a:ln>
        </p:spPr>
      </p:pic>
      <p:pic>
        <p:nvPicPr>
          <p:cNvPr id="165" name="Google Shape;165;p9"/>
          <p:cNvPicPr preferRelativeResize="0"/>
          <p:nvPr/>
        </p:nvPicPr>
        <p:blipFill rotWithShape="1">
          <a:blip r:embed="rId5">
            <a:alphaModFix/>
          </a:blip>
          <a:srcRect b="0" l="0" r="0" t="0"/>
          <a:stretch/>
        </p:blipFill>
        <p:spPr>
          <a:xfrm>
            <a:off x="992458" y="257407"/>
            <a:ext cx="3778776" cy="990600"/>
          </a:xfrm>
          <a:prstGeom prst="rect">
            <a:avLst/>
          </a:prstGeom>
          <a:noFill/>
          <a:ln>
            <a:noFill/>
          </a:ln>
        </p:spPr>
      </p:pic>
      <p:pic>
        <p:nvPicPr>
          <p:cNvPr id="166" name="Google Shape;166;p9"/>
          <p:cNvPicPr preferRelativeResize="0"/>
          <p:nvPr/>
        </p:nvPicPr>
        <p:blipFill rotWithShape="1">
          <a:blip r:embed="rId6">
            <a:alphaModFix amt="29000"/>
          </a:blip>
          <a:srcRect b="0" l="0" r="0" t="0"/>
          <a:stretch/>
        </p:blipFill>
        <p:spPr>
          <a:xfrm>
            <a:off x="6456557" y="-606502"/>
            <a:ext cx="6369204" cy="6369204"/>
          </a:xfrm>
          <a:prstGeom prst="rect">
            <a:avLst/>
          </a:prstGeom>
          <a:noFill/>
          <a:ln>
            <a:noFill/>
          </a:ln>
        </p:spPr>
      </p:pic>
      <p:sp>
        <p:nvSpPr>
          <p:cNvPr id="167" name="Google Shape;167;p9"/>
          <p:cNvSpPr txBox="1"/>
          <p:nvPr>
            <p:ph type="title"/>
          </p:nvPr>
        </p:nvSpPr>
        <p:spPr>
          <a:xfrm>
            <a:off x="829574" y="1245019"/>
            <a:ext cx="10515600" cy="103235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imes New Roman"/>
              <a:buNone/>
            </a:pPr>
            <a:r>
              <a:rPr lang="fr-FR">
                <a:latin typeface="Times New Roman"/>
                <a:ea typeface="Times New Roman"/>
                <a:cs typeface="Times New Roman"/>
                <a:sym typeface="Times New Roman"/>
              </a:rPr>
              <a:t>III- Indice des prix à la production industrielle</a:t>
            </a:r>
            <a:endParaRPr/>
          </a:p>
        </p:txBody>
      </p:sp>
      <p:sp>
        <p:nvSpPr>
          <p:cNvPr id="168" name="Google Shape;168;p9"/>
          <p:cNvSpPr txBox="1"/>
          <p:nvPr>
            <p:ph idx="1" type="body"/>
          </p:nvPr>
        </p:nvSpPr>
        <p:spPr>
          <a:xfrm>
            <a:off x="838200" y="2493034"/>
            <a:ext cx="10515600" cy="3683929"/>
          </a:xfrm>
          <a:prstGeom prst="rect">
            <a:avLst/>
          </a:prstGeom>
          <a:noFill/>
          <a:ln>
            <a:noFill/>
          </a:ln>
        </p:spPr>
        <p:txBody>
          <a:bodyPr anchorCtr="0" anchor="t" bIns="45700" lIns="91425" spcFirstLastPara="1" rIns="91425" wrap="square" tIns="45700">
            <a:normAutofit fontScale="92500" lnSpcReduction="10000"/>
          </a:bodyPr>
          <a:lstStyle/>
          <a:p>
            <a:pPr indent="0" lvl="1" marL="457200" rtl="0" algn="just">
              <a:lnSpc>
                <a:spcPct val="80000"/>
              </a:lnSpc>
              <a:spcBef>
                <a:spcPts val="0"/>
              </a:spcBef>
              <a:spcAft>
                <a:spcPts val="0"/>
              </a:spcAft>
              <a:buClr>
                <a:schemeClr val="dk1"/>
              </a:buClr>
              <a:buSzPct val="100000"/>
              <a:buNone/>
            </a:pPr>
            <a:r>
              <a:t/>
            </a:r>
            <a:endParaRPr>
              <a:latin typeface="Times New Roman"/>
              <a:ea typeface="Times New Roman"/>
              <a:cs typeface="Times New Roman"/>
              <a:sym typeface="Times New Roman"/>
            </a:endParaRPr>
          </a:p>
          <a:p>
            <a:pPr indent="-285750" lvl="0" marL="285750" rtl="0" algn="just">
              <a:lnSpc>
                <a:spcPct val="150000"/>
              </a:lnSpc>
              <a:spcBef>
                <a:spcPts val="1000"/>
              </a:spcBef>
              <a:spcAft>
                <a:spcPts val="0"/>
              </a:spcAft>
              <a:buClr>
                <a:srgbClr val="F18E00"/>
              </a:buClr>
              <a:buSzPct val="100000"/>
              <a:buNone/>
            </a:pPr>
            <a:r>
              <a:rPr b="1" lang="fr-FR" sz="2000">
                <a:solidFill>
                  <a:srgbClr val="C00000"/>
                </a:solidFill>
                <a:latin typeface="Times New Roman"/>
                <a:ea typeface="Times New Roman"/>
                <a:cs typeface="Times New Roman"/>
                <a:sym typeface="Times New Roman"/>
              </a:rPr>
              <a:t>Champ de l’indice :</a:t>
            </a:r>
            <a:r>
              <a:rPr b="1" lang="fr-FR">
                <a:solidFill>
                  <a:srgbClr val="F18E00"/>
                </a:solidFill>
                <a:latin typeface="Times New Roman"/>
                <a:ea typeface="Times New Roman"/>
                <a:cs typeface="Times New Roman"/>
                <a:sym typeface="Times New Roman"/>
              </a:rPr>
              <a:t> </a:t>
            </a:r>
            <a:endParaRPr>
              <a:solidFill>
                <a:srgbClr val="F18E00"/>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rgbClr val="000000"/>
              </a:buClr>
              <a:buSzPct val="100000"/>
              <a:buNone/>
            </a:pPr>
            <a:r>
              <a:rPr b="1" lang="fr-FR" sz="2000">
                <a:solidFill>
                  <a:srgbClr val="000000"/>
                </a:solidFill>
                <a:latin typeface="Times New Roman"/>
                <a:ea typeface="Times New Roman"/>
                <a:cs typeface="Times New Roman"/>
                <a:sym typeface="Times New Roman"/>
              </a:rPr>
              <a:t>L’IPPI est structuré  selon la nouvelle nomenclature des activités (N.M.A). Il mesure la variation des prix dans le temps d’un échantillon de produits considérés représentatifs de l’ensemble de l’industrie marocaine.</a:t>
            </a:r>
            <a:endParaRPr/>
          </a:p>
          <a:p>
            <a:pPr indent="0" lvl="0" marL="0" rtl="0" algn="l">
              <a:lnSpc>
                <a:spcPct val="150000"/>
              </a:lnSpc>
              <a:spcBef>
                <a:spcPts val="0"/>
              </a:spcBef>
              <a:spcAft>
                <a:spcPts val="0"/>
              </a:spcAft>
              <a:buClr>
                <a:schemeClr val="dk1"/>
              </a:buClr>
              <a:buSzPct val="100000"/>
              <a:buNone/>
            </a:pPr>
            <a:r>
              <a:t/>
            </a:r>
            <a:endParaRPr b="1" sz="2000">
              <a:solidFill>
                <a:srgbClr val="000000"/>
              </a:solidFill>
              <a:latin typeface="Times New Roman"/>
              <a:ea typeface="Times New Roman"/>
              <a:cs typeface="Times New Roman"/>
              <a:sym typeface="Times New Roman"/>
            </a:endParaRPr>
          </a:p>
          <a:p>
            <a:pPr indent="0" lvl="0" marL="0" rtl="0" algn="l">
              <a:lnSpc>
                <a:spcPct val="90000"/>
              </a:lnSpc>
              <a:spcBef>
                <a:spcPts val="0"/>
              </a:spcBef>
              <a:spcAft>
                <a:spcPts val="0"/>
              </a:spcAft>
              <a:buClr>
                <a:srgbClr val="F18E00"/>
              </a:buClr>
              <a:buSzPct val="100000"/>
              <a:buNone/>
            </a:pPr>
            <a:r>
              <a:rPr lang="fr-FR" sz="1800">
                <a:solidFill>
                  <a:srgbClr val="F18E00"/>
                </a:solidFill>
                <a:latin typeface="Times New Roman"/>
                <a:ea typeface="Times New Roman"/>
                <a:cs typeface="Times New Roman"/>
                <a:sym typeface="Times New Roman"/>
              </a:rPr>
              <a:t> </a:t>
            </a:r>
            <a:r>
              <a:rPr b="1" lang="fr-FR" sz="2000">
                <a:solidFill>
                  <a:srgbClr val="C00000"/>
                </a:solidFill>
                <a:latin typeface="Times New Roman"/>
                <a:ea typeface="Times New Roman"/>
                <a:cs typeface="Times New Roman"/>
                <a:sym typeface="Times New Roman"/>
              </a:rPr>
              <a:t>Source de données: </a:t>
            </a:r>
            <a:endParaRPr/>
          </a:p>
          <a:p>
            <a:pPr indent="0" lvl="0" marL="0" rtl="0" algn="l">
              <a:lnSpc>
                <a:spcPct val="150000"/>
              </a:lnSpc>
              <a:spcBef>
                <a:spcPts val="0"/>
              </a:spcBef>
              <a:spcAft>
                <a:spcPts val="0"/>
              </a:spcAft>
              <a:buClr>
                <a:srgbClr val="F18E00"/>
              </a:buClr>
              <a:buSzPct val="100000"/>
              <a:buNone/>
            </a:pPr>
            <a:r>
              <a:rPr b="1" lang="fr-FR" sz="1600">
                <a:solidFill>
                  <a:srgbClr val="F18E00"/>
                </a:solidFill>
                <a:latin typeface="Times New Roman"/>
                <a:ea typeface="Times New Roman"/>
                <a:cs typeface="Times New Roman"/>
                <a:sym typeface="Times New Roman"/>
              </a:rPr>
              <a:t> </a:t>
            </a:r>
            <a:r>
              <a:rPr b="1" lang="fr-FR" sz="2000">
                <a:solidFill>
                  <a:srgbClr val="000000"/>
                </a:solidFill>
                <a:latin typeface="Times New Roman"/>
                <a:ea typeface="Times New Roman"/>
                <a:cs typeface="Times New Roman"/>
                <a:sym typeface="Times New Roman"/>
              </a:rPr>
              <a:t>Les prix sont observés auprès d’un échantillon des entreprises industrielles. Les prix des produits de l’énergie et des mines sont collectés auprès des administrations de tutelle.</a:t>
            </a:r>
            <a:endParaRPr/>
          </a:p>
          <a:p>
            <a:pPr indent="0" lvl="0" marL="0" rtl="0" algn="l">
              <a:lnSpc>
                <a:spcPct val="150000"/>
              </a:lnSpc>
              <a:spcBef>
                <a:spcPts val="1000"/>
              </a:spcBef>
              <a:spcAft>
                <a:spcPts val="0"/>
              </a:spcAft>
              <a:buClr>
                <a:srgbClr val="F18E00"/>
              </a:buClr>
              <a:buSzPct val="100000"/>
              <a:buNone/>
            </a:pPr>
            <a:r>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2025-10-16T09:13:00Z</dcterms:created>
  <dc:creator>Microsoft Office User</dc:creator>
</cp:coreProperties>
</file>